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notesMasterIdLst>
    <p:notesMasterId r:id="rId14"/>
  </p:notesMasterIdLst>
  <p:sldIdLst>
    <p:sldId id="323" r:id="rId3"/>
    <p:sldId id="322" r:id="rId4"/>
    <p:sldId id="256" r:id="rId5"/>
    <p:sldId id="319" r:id="rId6"/>
    <p:sldId id="308" r:id="rId7"/>
    <p:sldId id="315" r:id="rId8"/>
    <p:sldId id="310" r:id="rId9"/>
    <p:sldId id="311" r:id="rId10"/>
    <p:sldId id="312" r:id="rId11"/>
    <p:sldId id="316" r:id="rId12"/>
    <p:sldId id="313" r:id="rId13"/>
  </p:sldIdLst>
  <p:sldSz cx="9144000" cy="5143500" type="screen16x9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dditional Slides" id="{B8F18AA8-DDD0-467B-9B89-11A4511DDFA9}">
          <p14:sldIdLst>
            <p14:sldId id="323"/>
            <p14:sldId id="322"/>
          </p14:sldIdLst>
        </p14:section>
        <p14:section name="Wiley Rein" id="{C8E737FB-8862-4E51-B7E8-CBCC51CC9C37}">
          <p14:sldIdLst>
            <p14:sldId id="256"/>
            <p14:sldId id="319"/>
            <p14:sldId id="308"/>
            <p14:sldId id="315"/>
            <p14:sldId id="310"/>
            <p14:sldId id="311"/>
            <p14:sldId id="312"/>
            <p14:sldId id="316"/>
            <p14:sldId id="31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C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216" d="100"/>
          <a:sy n="216" d="100"/>
        </p:scale>
        <p:origin x="174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9B4FED-B9A7-4AF6-AF49-A09441DB7CC5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366213-CA92-4559-BF35-05B0C9D50BC9}">
      <dgm:prSet phldrT="[Text]" custT="1"/>
      <dgm:spPr/>
      <dgm:t>
        <a:bodyPr/>
        <a:lstStyle/>
        <a:p>
          <a:r>
            <a:rPr lang="en-US" sz="1200" dirty="0"/>
            <a:t>Prelim. Injury Determination</a:t>
          </a:r>
        </a:p>
      </dgm:t>
    </dgm:pt>
    <dgm:pt modelId="{249E11CC-92C3-430F-8A78-64B57EB0082F}" type="parTrans" cxnId="{FD362E65-4962-4B92-8D83-DAF22C168022}">
      <dgm:prSet/>
      <dgm:spPr/>
      <dgm:t>
        <a:bodyPr/>
        <a:lstStyle/>
        <a:p>
          <a:endParaRPr lang="en-US"/>
        </a:p>
      </dgm:t>
    </dgm:pt>
    <dgm:pt modelId="{47A3B251-BF1B-4F30-8B61-CC43779D50C7}" type="sibTrans" cxnId="{FD362E65-4962-4B92-8D83-DAF22C168022}">
      <dgm:prSet/>
      <dgm:spPr/>
      <dgm:t>
        <a:bodyPr/>
        <a:lstStyle/>
        <a:p>
          <a:endParaRPr lang="en-US"/>
        </a:p>
      </dgm:t>
    </dgm:pt>
    <dgm:pt modelId="{C3A2E12A-C22E-49DF-8220-E09597F72704}">
      <dgm:prSet phldrT="[Text]" custT="1"/>
      <dgm:spPr/>
      <dgm:t>
        <a:bodyPr/>
        <a:lstStyle/>
        <a:p>
          <a:endParaRPr lang="en-US" sz="1200" dirty="0"/>
        </a:p>
        <a:p>
          <a:endParaRPr lang="en-US" sz="1200" dirty="0"/>
        </a:p>
        <a:p>
          <a:r>
            <a:rPr lang="en-US" sz="1200" dirty="0"/>
            <a:t>Prelim. CVD Determination</a:t>
          </a:r>
        </a:p>
      </dgm:t>
    </dgm:pt>
    <dgm:pt modelId="{82C227BC-55A4-4A3C-8990-7D9BFD9C5CA3}" type="parTrans" cxnId="{BB6CE64D-7D5F-486B-9975-5548306A287D}">
      <dgm:prSet/>
      <dgm:spPr/>
      <dgm:t>
        <a:bodyPr/>
        <a:lstStyle/>
        <a:p>
          <a:endParaRPr lang="en-US"/>
        </a:p>
      </dgm:t>
    </dgm:pt>
    <dgm:pt modelId="{C110856A-50D6-44F6-AED8-316969973495}" type="sibTrans" cxnId="{BB6CE64D-7D5F-486B-9975-5548306A287D}">
      <dgm:prSet/>
      <dgm:spPr/>
      <dgm:t>
        <a:bodyPr/>
        <a:lstStyle/>
        <a:p>
          <a:endParaRPr lang="en-US"/>
        </a:p>
      </dgm:t>
    </dgm:pt>
    <dgm:pt modelId="{9617F93E-D6CA-43CB-B926-2995D9B2AA61}">
      <dgm:prSet phldrT="[Text]" custT="1"/>
      <dgm:spPr/>
      <dgm:t>
        <a:bodyPr/>
        <a:lstStyle/>
        <a:p>
          <a:r>
            <a:rPr lang="en-US" sz="1200" dirty="0"/>
            <a:t>Prelim. AD Determination</a:t>
          </a:r>
        </a:p>
      </dgm:t>
    </dgm:pt>
    <dgm:pt modelId="{2CF0EB6D-9ABD-456D-BF32-F5E9138D571F}" type="parTrans" cxnId="{4D16C119-AD26-4DF7-9CEF-A1C6A95C3AFF}">
      <dgm:prSet/>
      <dgm:spPr/>
      <dgm:t>
        <a:bodyPr/>
        <a:lstStyle/>
        <a:p>
          <a:endParaRPr lang="en-US"/>
        </a:p>
      </dgm:t>
    </dgm:pt>
    <dgm:pt modelId="{72EF5D4F-AAA9-46FA-9931-5FD0F0714EE7}" type="sibTrans" cxnId="{4D16C119-AD26-4DF7-9CEF-A1C6A95C3AFF}">
      <dgm:prSet/>
      <dgm:spPr/>
      <dgm:t>
        <a:bodyPr/>
        <a:lstStyle/>
        <a:p>
          <a:endParaRPr lang="en-US"/>
        </a:p>
      </dgm:t>
    </dgm:pt>
    <dgm:pt modelId="{96BA49EF-D49B-4E9B-B282-C4F044CC6EE1}">
      <dgm:prSet/>
      <dgm:spPr/>
      <dgm:t>
        <a:bodyPr/>
        <a:lstStyle/>
        <a:p>
          <a:endParaRPr lang="en-US" dirty="0"/>
        </a:p>
      </dgm:t>
    </dgm:pt>
    <dgm:pt modelId="{C1083F01-D373-48D5-9582-346B2F935482}" type="parTrans" cxnId="{43CC7E02-9AA1-4811-B4E1-A6337F21FA36}">
      <dgm:prSet/>
      <dgm:spPr/>
      <dgm:t>
        <a:bodyPr/>
        <a:lstStyle/>
        <a:p>
          <a:endParaRPr lang="en-US"/>
        </a:p>
      </dgm:t>
    </dgm:pt>
    <dgm:pt modelId="{EB4FDDE9-6512-4EFF-8347-F9F6DAD8930E}" type="sibTrans" cxnId="{43CC7E02-9AA1-4811-B4E1-A6337F21FA36}">
      <dgm:prSet/>
      <dgm:spPr/>
      <dgm:t>
        <a:bodyPr/>
        <a:lstStyle/>
        <a:p>
          <a:endParaRPr lang="en-US"/>
        </a:p>
      </dgm:t>
    </dgm:pt>
    <dgm:pt modelId="{8182AC8E-1292-4161-94CA-4BCBA17537D4}">
      <dgm:prSet/>
      <dgm:spPr/>
      <dgm:t>
        <a:bodyPr/>
        <a:lstStyle/>
        <a:p>
          <a:endParaRPr lang="en-US" dirty="0"/>
        </a:p>
      </dgm:t>
    </dgm:pt>
    <dgm:pt modelId="{6057934D-2F0F-459D-98C7-CA97D2C055F1}" type="parTrans" cxnId="{6BAC8E1E-1296-4DEC-A9B3-F9F1C1631E5F}">
      <dgm:prSet/>
      <dgm:spPr/>
      <dgm:t>
        <a:bodyPr/>
        <a:lstStyle/>
        <a:p>
          <a:endParaRPr lang="en-US"/>
        </a:p>
      </dgm:t>
    </dgm:pt>
    <dgm:pt modelId="{0533DE8F-E47F-404B-A3C7-0E6BA52EF382}" type="sibTrans" cxnId="{6BAC8E1E-1296-4DEC-A9B3-F9F1C1631E5F}">
      <dgm:prSet/>
      <dgm:spPr/>
      <dgm:t>
        <a:bodyPr/>
        <a:lstStyle/>
        <a:p>
          <a:endParaRPr lang="en-US"/>
        </a:p>
      </dgm:t>
    </dgm:pt>
    <dgm:pt modelId="{C8F4BEA8-63C5-40CF-AE29-605885F7E22B}">
      <dgm:prSet phldrT="[Text]" custT="1"/>
      <dgm:spPr/>
      <dgm:t>
        <a:bodyPr/>
        <a:lstStyle/>
        <a:p>
          <a:r>
            <a:rPr lang="en-US" sz="1200" dirty="0"/>
            <a:t>Petitions Filed</a:t>
          </a:r>
        </a:p>
      </dgm:t>
    </dgm:pt>
    <dgm:pt modelId="{ED5E591F-F0B0-4209-AF2F-A4680716E43E}" type="parTrans" cxnId="{DB6DECB0-0709-4021-A0A5-9971713FFD1C}">
      <dgm:prSet/>
      <dgm:spPr/>
      <dgm:t>
        <a:bodyPr/>
        <a:lstStyle/>
        <a:p>
          <a:endParaRPr lang="en-US"/>
        </a:p>
      </dgm:t>
    </dgm:pt>
    <dgm:pt modelId="{C11EB5C0-6247-4578-AD26-BEEB9D31881C}" type="sibTrans" cxnId="{DB6DECB0-0709-4021-A0A5-9971713FFD1C}">
      <dgm:prSet/>
      <dgm:spPr/>
      <dgm:t>
        <a:bodyPr/>
        <a:lstStyle/>
        <a:p>
          <a:endParaRPr lang="en-US"/>
        </a:p>
      </dgm:t>
    </dgm:pt>
    <dgm:pt modelId="{8A6D7E64-D11E-4895-8BD3-D3984ED28010}" type="pres">
      <dgm:prSet presAssocID="{399B4FED-B9A7-4AF6-AF49-A09441DB7CC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E7B1D7-B308-45BE-B966-0C36B138BA81}" type="pres">
      <dgm:prSet presAssocID="{399B4FED-B9A7-4AF6-AF49-A09441DB7CC5}" presName="arrow" presStyleLbl="bgShp" presStyleIdx="0" presStyleCnt="1" custScaleY="126602" custLinFactNeighborX="-3" custLinFactNeighborY="117"/>
      <dgm:spPr/>
    </dgm:pt>
    <dgm:pt modelId="{3FEAA27E-BE47-4B5B-A4F5-974790938B69}" type="pres">
      <dgm:prSet presAssocID="{399B4FED-B9A7-4AF6-AF49-A09441DB7CC5}" presName="points" presStyleCnt="0"/>
      <dgm:spPr/>
    </dgm:pt>
    <dgm:pt modelId="{AC4BB4CB-5E42-428B-A25F-6244026E7CB8}" type="pres">
      <dgm:prSet presAssocID="{C8F4BEA8-63C5-40CF-AE29-605885F7E22B}" presName="compositeA" presStyleCnt="0"/>
      <dgm:spPr/>
    </dgm:pt>
    <dgm:pt modelId="{1EFDDA1D-EE0F-4EFF-96EE-5E282B0F953E}" type="pres">
      <dgm:prSet presAssocID="{C8F4BEA8-63C5-40CF-AE29-605885F7E22B}" presName="textA" presStyleLbl="revTx" presStyleIdx="0" presStyleCnt="6" custScaleY="25669" custLinFactNeighborX="7155" custLinFactNeighborY="491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6C348B-9233-4E20-89A1-6B5C79BC32DB}" type="pres">
      <dgm:prSet presAssocID="{C8F4BEA8-63C5-40CF-AE29-605885F7E22B}" presName="circleA" presStyleLbl="node1" presStyleIdx="0" presStyleCnt="6" custLinFactNeighborX="44643" custLinFactNeighborY="71970"/>
      <dgm:spPr/>
    </dgm:pt>
    <dgm:pt modelId="{13BE360B-EAA4-446D-8CA4-5E1A1EADAD66}" type="pres">
      <dgm:prSet presAssocID="{C8F4BEA8-63C5-40CF-AE29-605885F7E22B}" presName="spaceA" presStyleCnt="0"/>
      <dgm:spPr/>
    </dgm:pt>
    <dgm:pt modelId="{F02C1F0F-4579-49AB-B0A6-F697DBE4ABD9}" type="pres">
      <dgm:prSet presAssocID="{C11EB5C0-6247-4578-AD26-BEEB9D31881C}" presName="space" presStyleCnt="0"/>
      <dgm:spPr/>
    </dgm:pt>
    <dgm:pt modelId="{6DF6AE77-41CA-49DC-B391-F5EEA1BDFCCE}" type="pres">
      <dgm:prSet presAssocID="{BC366213-CA92-4559-BF35-05B0C9D50BC9}" presName="compositeB" presStyleCnt="0"/>
      <dgm:spPr/>
    </dgm:pt>
    <dgm:pt modelId="{2E1EA217-840F-483B-957E-774DCB4CB3CD}" type="pres">
      <dgm:prSet presAssocID="{BC366213-CA92-4559-BF35-05B0C9D50BC9}" presName="textB" presStyleLbl="revTx" presStyleIdx="1" presStyleCnt="6" custScaleX="96701" custScaleY="28137" custLinFactY="-40203" custLinFactNeighborX="73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E8409F-31A4-4369-91BB-60624077827F}" type="pres">
      <dgm:prSet presAssocID="{BC366213-CA92-4559-BF35-05B0C9D50BC9}" presName="circleB" presStyleLbl="node1" presStyleIdx="1" presStyleCnt="6" custLinFactNeighborX="-16382" custLinFactNeighborY="-74224"/>
      <dgm:spPr/>
    </dgm:pt>
    <dgm:pt modelId="{B8925699-DB23-434B-88DE-615B3F033D97}" type="pres">
      <dgm:prSet presAssocID="{BC366213-CA92-4559-BF35-05B0C9D50BC9}" presName="spaceB" presStyleCnt="0"/>
      <dgm:spPr/>
    </dgm:pt>
    <dgm:pt modelId="{4D35176F-1954-4A32-ADBC-706785F39EE8}" type="pres">
      <dgm:prSet presAssocID="{47A3B251-BF1B-4F30-8B61-CC43779D50C7}" presName="space" presStyleCnt="0"/>
      <dgm:spPr/>
    </dgm:pt>
    <dgm:pt modelId="{46AE454F-6DC3-453D-B162-B62D80F79A83}" type="pres">
      <dgm:prSet presAssocID="{C3A2E12A-C22E-49DF-8220-E09597F72704}" presName="compositeA" presStyleCnt="0"/>
      <dgm:spPr/>
    </dgm:pt>
    <dgm:pt modelId="{01CBF1AD-1125-43F5-8512-D5D2BE258799}" type="pres">
      <dgm:prSet presAssocID="{C3A2E12A-C22E-49DF-8220-E09597F72704}" presName="textA" presStyleLbl="revTx" presStyleIdx="2" presStyleCnt="6" custScaleY="46429" custLinFactNeighborX="47" custLinFactNeighborY="367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FA2734-4CEE-4816-8EB8-D04D33D33EF3}" type="pres">
      <dgm:prSet presAssocID="{C3A2E12A-C22E-49DF-8220-E09597F72704}" presName="circleA" presStyleLbl="node1" presStyleIdx="2" presStyleCnt="6" custLinFactNeighborX="152" custLinFactNeighborY="51210"/>
      <dgm:spPr/>
    </dgm:pt>
    <dgm:pt modelId="{A201071D-D701-49FA-A9B4-DFBE495DC599}" type="pres">
      <dgm:prSet presAssocID="{C3A2E12A-C22E-49DF-8220-E09597F72704}" presName="spaceA" presStyleCnt="0"/>
      <dgm:spPr/>
    </dgm:pt>
    <dgm:pt modelId="{B5CCFCD0-32CB-43BE-90F9-DDBF1B142D3D}" type="pres">
      <dgm:prSet presAssocID="{C110856A-50D6-44F6-AED8-316969973495}" presName="space" presStyleCnt="0"/>
      <dgm:spPr/>
    </dgm:pt>
    <dgm:pt modelId="{F76CBA85-DC3D-4A62-9EEE-97393BDFB0FA}" type="pres">
      <dgm:prSet presAssocID="{9617F93E-D6CA-43CB-B926-2995D9B2AA61}" presName="compositeB" presStyleCnt="0"/>
      <dgm:spPr/>
    </dgm:pt>
    <dgm:pt modelId="{4271A6D6-5D34-4347-AD08-5A04D7A6B109}" type="pres">
      <dgm:prSet presAssocID="{9617F93E-D6CA-43CB-B926-2995D9B2AA61}" presName="textB" presStyleLbl="revTx" presStyleIdx="3" presStyleCnt="6" custScaleY="35243" custLinFactY="-35186" custLinFactNeighborX="-70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AC7923-002B-4849-A56D-DEA7E3730005}" type="pres">
      <dgm:prSet presAssocID="{9617F93E-D6CA-43CB-B926-2995D9B2AA61}" presName="circleB" presStyleLbl="node1" presStyleIdx="3" presStyleCnt="6" custLinFactNeighborX="-12370" custLinFactNeighborY="-67118"/>
      <dgm:spPr/>
    </dgm:pt>
    <dgm:pt modelId="{569583BE-66EB-4874-B79A-34801C3DCFAC}" type="pres">
      <dgm:prSet presAssocID="{9617F93E-D6CA-43CB-B926-2995D9B2AA61}" presName="spaceB" presStyleCnt="0"/>
      <dgm:spPr/>
    </dgm:pt>
    <dgm:pt modelId="{7D593642-5C95-4314-8ECC-275AAA5CA3C7}" type="pres">
      <dgm:prSet presAssocID="{72EF5D4F-AAA9-46FA-9931-5FD0F0714EE7}" presName="space" presStyleCnt="0"/>
      <dgm:spPr/>
    </dgm:pt>
    <dgm:pt modelId="{451A8A1C-C6F9-4580-A2F6-FB93D93162CA}" type="pres">
      <dgm:prSet presAssocID="{96BA49EF-D49B-4E9B-B282-C4F044CC6EE1}" presName="compositeA" presStyleCnt="0"/>
      <dgm:spPr/>
    </dgm:pt>
    <dgm:pt modelId="{97F39589-D595-4D9F-A79A-E2FA3FD93A48}" type="pres">
      <dgm:prSet presAssocID="{96BA49EF-D49B-4E9B-B282-C4F044CC6EE1}" presName="textA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CEC731-E759-4ED1-93C8-4778393072BA}" type="pres">
      <dgm:prSet presAssocID="{96BA49EF-D49B-4E9B-B282-C4F044CC6EE1}" presName="circleA" presStyleLbl="node1" presStyleIdx="4" presStyleCnt="6"/>
      <dgm:spPr/>
    </dgm:pt>
    <dgm:pt modelId="{EAFEFFD8-6291-457F-B013-7511EFAEED7E}" type="pres">
      <dgm:prSet presAssocID="{96BA49EF-D49B-4E9B-B282-C4F044CC6EE1}" presName="spaceA" presStyleCnt="0"/>
      <dgm:spPr/>
    </dgm:pt>
    <dgm:pt modelId="{4ABA53ED-74BB-4265-BAFD-9552A33C9C4B}" type="pres">
      <dgm:prSet presAssocID="{EB4FDDE9-6512-4EFF-8347-F9F6DAD8930E}" presName="space" presStyleCnt="0"/>
      <dgm:spPr/>
    </dgm:pt>
    <dgm:pt modelId="{0D685E22-796C-4BC7-B74F-1B7A0CCE9F57}" type="pres">
      <dgm:prSet presAssocID="{8182AC8E-1292-4161-94CA-4BCBA17537D4}" presName="compositeB" presStyleCnt="0"/>
      <dgm:spPr/>
    </dgm:pt>
    <dgm:pt modelId="{49B2EB7B-575C-4F5E-8D04-CD667BEA0782}" type="pres">
      <dgm:prSet presAssocID="{8182AC8E-1292-4161-94CA-4BCBA17537D4}" presName="textB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2B3E1C-2E4A-4A9E-9D48-A46EBC8DCC93}" type="pres">
      <dgm:prSet presAssocID="{8182AC8E-1292-4161-94CA-4BCBA17537D4}" presName="circleB" presStyleLbl="node1" presStyleIdx="5" presStyleCnt="6"/>
      <dgm:spPr/>
    </dgm:pt>
    <dgm:pt modelId="{B2E45DE1-E58F-4BA9-8948-E3E2FEA9779F}" type="pres">
      <dgm:prSet presAssocID="{8182AC8E-1292-4161-94CA-4BCBA17537D4}" presName="spaceB" presStyleCnt="0"/>
      <dgm:spPr/>
    </dgm:pt>
  </dgm:ptLst>
  <dgm:cxnLst>
    <dgm:cxn modelId="{FD362E65-4962-4B92-8D83-DAF22C168022}" srcId="{399B4FED-B9A7-4AF6-AF49-A09441DB7CC5}" destId="{BC366213-CA92-4559-BF35-05B0C9D50BC9}" srcOrd="1" destOrd="0" parTransId="{249E11CC-92C3-430F-8A78-64B57EB0082F}" sibTransId="{47A3B251-BF1B-4F30-8B61-CC43779D50C7}"/>
    <dgm:cxn modelId="{DB6DECB0-0709-4021-A0A5-9971713FFD1C}" srcId="{399B4FED-B9A7-4AF6-AF49-A09441DB7CC5}" destId="{C8F4BEA8-63C5-40CF-AE29-605885F7E22B}" srcOrd="0" destOrd="0" parTransId="{ED5E591F-F0B0-4209-AF2F-A4680716E43E}" sibTransId="{C11EB5C0-6247-4578-AD26-BEEB9D31881C}"/>
    <dgm:cxn modelId="{0B7DE37C-5B48-457B-85D8-9760D7573316}" type="presOf" srcId="{8182AC8E-1292-4161-94CA-4BCBA17537D4}" destId="{49B2EB7B-575C-4F5E-8D04-CD667BEA0782}" srcOrd="0" destOrd="0" presId="urn:microsoft.com/office/officeart/2005/8/layout/hProcess11"/>
    <dgm:cxn modelId="{6BAC8E1E-1296-4DEC-A9B3-F9F1C1631E5F}" srcId="{399B4FED-B9A7-4AF6-AF49-A09441DB7CC5}" destId="{8182AC8E-1292-4161-94CA-4BCBA17537D4}" srcOrd="5" destOrd="0" parTransId="{6057934D-2F0F-459D-98C7-CA97D2C055F1}" sibTransId="{0533DE8F-E47F-404B-A3C7-0E6BA52EF382}"/>
    <dgm:cxn modelId="{7CE42D43-5A12-4D12-BEF8-5620107FA68E}" type="presOf" srcId="{BC366213-CA92-4559-BF35-05B0C9D50BC9}" destId="{2E1EA217-840F-483B-957E-774DCB4CB3CD}" srcOrd="0" destOrd="0" presId="urn:microsoft.com/office/officeart/2005/8/layout/hProcess11"/>
    <dgm:cxn modelId="{4D16C119-AD26-4DF7-9CEF-A1C6A95C3AFF}" srcId="{399B4FED-B9A7-4AF6-AF49-A09441DB7CC5}" destId="{9617F93E-D6CA-43CB-B926-2995D9B2AA61}" srcOrd="3" destOrd="0" parTransId="{2CF0EB6D-9ABD-456D-BF32-F5E9138D571F}" sibTransId="{72EF5D4F-AAA9-46FA-9931-5FD0F0714EE7}"/>
    <dgm:cxn modelId="{074EE51E-5ECD-4FDA-96F2-5351CCB91706}" type="presOf" srcId="{9617F93E-D6CA-43CB-B926-2995D9B2AA61}" destId="{4271A6D6-5D34-4347-AD08-5A04D7A6B109}" srcOrd="0" destOrd="0" presId="urn:microsoft.com/office/officeart/2005/8/layout/hProcess11"/>
    <dgm:cxn modelId="{43CC7E02-9AA1-4811-B4E1-A6337F21FA36}" srcId="{399B4FED-B9A7-4AF6-AF49-A09441DB7CC5}" destId="{96BA49EF-D49B-4E9B-B282-C4F044CC6EE1}" srcOrd="4" destOrd="0" parTransId="{C1083F01-D373-48D5-9582-346B2F935482}" sibTransId="{EB4FDDE9-6512-4EFF-8347-F9F6DAD8930E}"/>
    <dgm:cxn modelId="{BB6CE64D-7D5F-486B-9975-5548306A287D}" srcId="{399B4FED-B9A7-4AF6-AF49-A09441DB7CC5}" destId="{C3A2E12A-C22E-49DF-8220-E09597F72704}" srcOrd="2" destOrd="0" parTransId="{82C227BC-55A4-4A3C-8990-7D9BFD9C5CA3}" sibTransId="{C110856A-50D6-44F6-AED8-316969973495}"/>
    <dgm:cxn modelId="{C733049B-70A7-4156-99AA-6D66EABF70D4}" type="presOf" srcId="{C3A2E12A-C22E-49DF-8220-E09597F72704}" destId="{01CBF1AD-1125-43F5-8512-D5D2BE258799}" srcOrd="0" destOrd="0" presId="urn:microsoft.com/office/officeart/2005/8/layout/hProcess11"/>
    <dgm:cxn modelId="{D31F888D-A152-495F-9203-F62441FC0623}" type="presOf" srcId="{399B4FED-B9A7-4AF6-AF49-A09441DB7CC5}" destId="{8A6D7E64-D11E-4895-8BD3-D3984ED28010}" srcOrd="0" destOrd="0" presId="urn:microsoft.com/office/officeart/2005/8/layout/hProcess11"/>
    <dgm:cxn modelId="{D20919EB-7144-4AD2-918F-37949BF9EC44}" type="presOf" srcId="{C8F4BEA8-63C5-40CF-AE29-605885F7E22B}" destId="{1EFDDA1D-EE0F-4EFF-96EE-5E282B0F953E}" srcOrd="0" destOrd="0" presId="urn:microsoft.com/office/officeart/2005/8/layout/hProcess11"/>
    <dgm:cxn modelId="{FA239E17-C5D6-45FA-83B7-FC67AA00F915}" type="presOf" srcId="{96BA49EF-D49B-4E9B-B282-C4F044CC6EE1}" destId="{97F39589-D595-4D9F-A79A-E2FA3FD93A48}" srcOrd="0" destOrd="0" presId="urn:microsoft.com/office/officeart/2005/8/layout/hProcess11"/>
    <dgm:cxn modelId="{5AFF236A-EC4D-4219-AFC4-C47200C7F48F}" type="presParOf" srcId="{8A6D7E64-D11E-4895-8BD3-D3984ED28010}" destId="{92E7B1D7-B308-45BE-B966-0C36B138BA81}" srcOrd="0" destOrd="0" presId="urn:microsoft.com/office/officeart/2005/8/layout/hProcess11"/>
    <dgm:cxn modelId="{A5E2F298-2749-48B6-B470-7551E6D79260}" type="presParOf" srcId="{8A6D7E64-D11E-4895-8BD3-D3984ED28010}" destId="{3FEAA27E-BE47-4B5B-A4F5-974790938B69}" srcOrd="1" destOrd="0" presId="urn:microsoft.com/office/officeart/2005/8/layout/hProcess11"/>
    <dgm:cxn modelId="{17A23CCA-1963-4675-A7D4-A44B0DD7ED6C}" type="presParOf" srcId="{3FEAA27E-BE47-4B5B-A4F5-974790938B69}" destId="{AC4BB4CB-5E42-428B-A25F-6244026E7CB8}" srcOrd="0" destOrd="0" presId="urn:microsoft.com/office/officeart/2005/8/layout/hProcess11"/>
    <dgm:cxn modelId="{4AD32614-3857-4E89-9EA4-D3108A0EC66F}" type="presParOf" srcId="{AC4BB4CB-5E42-428B-A25F-6244026E7CB8}" destId="{1EFDDA1D-EE0F-4EFF-96EE-5E282B0F953E}" srcOrd="0" destOrd="0" presId="urn:microsoft.com/office/officeart/2005/8/layout/hProcess11"/>
    <dgm:cxn modelId="{17B446EB-2C78-4D5C-BE43-099FF79DC55E}" type="presParOf" srcId="{AC4BB4CB-5E42-428B-A25F-6244026E7CB8}" destId="{3B6C348B-9233-4E20-89A1-6B5C79BC32DB}" srcOrd="1" destOrd="0" presId="urn:microsoft.com/office/officeart/2005/8/layout/hProcess11"/>
    <dgm:cxn modelId="{36BE6216-FE20-4288-BD44-C9AEC9EB17FC}" type="presParOf" srcId="{AC4BB4CB-5E42-428B-A25F-6244026E7CB8}" destId="{13BE360B-EAA4-446D-8CA4-5E1A1EADAD66}" srcOrd="2" destOrd="0" presId="urn:microsoft.com/office/officeart/2005/8/layout/hProcess11"/>
    <dgm:cxn modelId="{6F06843B-CC41-4AF5-9910-417FD440C8C7}" type="presParOf" srcId="{3FEAA27E-BE47-4B5B-A4F5-974790938B69}" destId="{F02C1F0F-4579-49AB-B0A6-F697DBE4ABD9}" srcOrd="1" destOrd="0" presId="urn:microsoft.com/office/officeart/2005/8/layout/hProcess11"/>
    <dgm:cxn modelId="{BA819077-6E32-4879-8F21-01B603E49107}" type="presParOf" srcId="{3FEAA27E-BE47-4B5B-A4F5-974790938B69}" destId="{6DF6AE77-41CA-49DC-B391-F5EEA1BDFCCE}" srcOrd="2" destOrd="0" presId="urn:microsoft.com/office/officeart/2005/8/layout/hProcess11"/>
    <dgm:cxn modelId="{71A7EAE0-D954-407D-9DEF-45B7066CE7E0}" type="presParOf" srcId="{6DF6AE77-41CA-49DC-B391-F5EEA1BDFCCE}" destId="{2E1EA217-840F-483B-957E-774DCB4CB3CD}" srcOrd="0" destOrd="0" presId="urn:microsoft.com/office/officeart/2005/8/layout/hProcess11"/>
    <dgm:cxn modelId="{92E03572-E617-4A7D-815C-0EC4C0D08C30}" type="presParOf" srcId="{6DF6AE77-41CA-49DC-B391-F5EEA1BDFCCE}" destId="{71E8409F-31A4-4369-91BB-60624077827F}" srcOrd="1" destOrd="0" presId="urn:microsoft.com/office/officeart/2005/8/layout/hProcess11"/>
    <dgm:cxn modelId="{94766F26-4EFE-43CF-81C6-E75028E5B8B9}" type="presParOf" srcId="{6DF6AE77-41CA-49DC-B391-F5EEA1BDFCCE}" destId="{B8925699-DB23-434B-88DE-615B3F033D97}" srcOrd="2" destOrd="0" presId="urn:microsoft.com/office/officeart/2005/8/layout/hProcess11"/>
    <dgm:cxn modelId="{E9C62C4E-EFD4-4BD0-BC52-20B247BECF3D}" type="presParOf" srcId="{3FEAA27E-BE47-4B5B-A4F5-974790938B69}" destId="{4D35176F-1954-4A32-ADBC-706785F39EE8}" srcOrd="3" destOrd="0" presId="urn:microsoft.com/office/officeart/2005/8/layout/hProcess11"/>
    <dgm:cxn modelId="{1DA0AEA7-1E3C-40F6-9603-B448BCCBC1D0}" type="presParOf" srcId="{3FEAA27E-BE47-4B5B-A4F5-974790938B69}" destId="{46AE454F-6DC3-453D-B162-B62D80F79A83}" srcOrd="4" destOrd="0" presId="urn:microsoft.com/office/officeart/2005/8/layout/hProcess11"/>
    <dgm:cxn modelId="{FAF8BE55-C4D2-4F4E-8610-3A2CCBD01726}" type="presParOf" srcId="{46AE454F-6DC3-453D-B162-B62D80F79A83}" destId="{01CBF1AD-1125-43F5-8512-D5D2BE258799}" srcOrd="0" destOrd="0" presId="urn:microsoft.com/office/officeart/2005/8/layout/hProcess11"/>
    <dgm:cxn modelId="{216BD214-337A-463C-97D0-190063D88F4E}" type="presParOf" srcId="{46AE454F-6DC3-453D-B162-B62D80F79A83}" destId="{5EFA2734-4CEE-4816-8EB8-D04D33D33EF3}" srcOrd="1" destOrd="0" presId="urn:microsoft.com/office/officeart/2005/8/layout/hProcess11"/>
    <dgm:cxn modelId="{0618573D-90AC-42B9-968F-6429DC5DCBAE}" type="presParOf" srcId="{46AE454F-6DC3-453D-B162-B62D80F79A83}" destId="{A201071D-D701-49FA-A9B4-DFBE495DC599}" srcOrd="2" destOrd="0" presId="urn:microsoft.com/office/officeart/2005/8/layout/hProcess11"/>
    <dgm:cxn modelId="{0FDF3894-9610-4AA1-B53B-3B21715629E6}" type="presParOf" srcId="{3FEAA27E-BE47-4B5B-A4F5-974790938B69}" destId="{B5CCFCD0-32CB-43BE-90F9-DDBF1B142D3D}" srcOrd="5" destOrd="0" presId="urn:microsoft.com/office/officeart/2005/8/layout/hProcess11"/>
    <dgm:cxn modelId="{9F1269E3-0234-411E-BBC9-DDB4B66052BF}" type="presParOf" srcId="{3FEAA27E-BE47-4B5B-A4F5-974790938B69}" destId="{F76CBA85-DC3D-4A62-9EEE-97393BDFB0FA}" srcOrd="6" destOrd="0" presId="urn:microsoft.com/office/officeart/2005/8/layout/hProcess11"/>
    <dgm:cxn modelId="{D714BE0C-65A1-4E6D-932F-3711CBB6EDC3}" type="presParOf" srcId="{F76CBA85-DC3D-4A62-9EEE-97393BDFB0FA}" destId="{4271A6D6-5D34-4347-AD08-5A04D7A6B109}" srcOrd="0" destOrd="0" presId="urn:microsoft.com/office/officeart/2005/8/layout/hProcess11"/>
    <dgm:cxn modelId="{23385103-798E-45AC-ABC7-AD5237D46BBA}" type="presParOf" srcId="{F76CBA85-DC3D-4A62-9EEE-97393BDFB0FA}" destId="{D0AC7923-002B-4849-A56D-DEA7E3730005}" srcOrd="1" destOrd="0" presId="urn:microsoft.com/office/officeart/2005/8/layout/hProcess11"/>
    <dgm:cxn modelId="{277BECA1-56BC-4C48-B525-64297EC1D22A}" type="presParOf" srcId="{F76CBA85-DC3D-4A62-9EEE-97393BDFB0FA}" destId="{569583BE-66EB-4874-B79A-34801C3DCFAC}" srcOrd="2" destOrd="0" presId="urn:microsoft.com/office/officeart/2005/8/layout/hProcess11"/>
    <dgm:cxn modelId="{0DA9E9AE-FC41-4226-8EB2-7D560E01B415}" type="presParOf" srcId="{3FEAA27E-BE47-4B5B-A4F5-974790938B69}" destId="{7D593642-5C95-4314-8ECC-275AAA5CA3C7}" srcOrd="7" destOrd="0" presId="urn:microsoft.com/office/officeart/2005/8/layout/hProcess11"/>
    <dgm:cxn modelId="{C81729FB-8F85-44A0-8C5A-FB5582AF1340}" type="presParOf" srcId="{3FEAA27E-BE47-4B5B-A4F5-974790938B69}" destId="{451A8A1C-C6F9-4580-A2F6-FB93D93162CA}" srcOrd="8" destOrd="0" presId="urn:microsoft.com/office/officeart/2005/8/layout/hProcess11"/>
    <dgm:cxn modelId="{072183BC-1FCA-4312-B0DE-94C7F3C6FBD7}" type="presParOf" srcId="{451A8A1C-C6F9-4580-A2F6-FB93D93162CA}" destId="{97F39589-D595-4D9F-A79A-E2FA3FD93A48}" srcOrd="0" destOrd="0" presId="urn:microsoft.com/office/officeart/2005/8/layout/hProcess11"/>
    <dgm:cxn modelId="{6203E5D4-77FA-4B9D-B2F5-AB8CBDDFEAC1}" type="presParOf" srcId="{451A8A1C-C6F9-4580-A2F6-FB93D93162CA}" destId="{CFCEC731-E759-4ED1-93C8-4778393072BA}" srcOrd="1" destOrd="0" presId="urn:microsoft.com/office/officeart/2005/8/layout/hProcess11"/>
    <dgm:cxn modelId="{C0F5961F-1C9F-4C71-A902-AB2367D576E0}" type="presParOf" srcId="{451A8A1C-C6F9-4580-A2F6-FB93D93162CA}" destId="{EAFEFFD8-6291-457F-B013-7511EFAEED7E}" srcOrd="2" destOrd="0" presId="urn:microsoft.com/office/officeart/2005/8/layout/hProcess11"/>
    <dgm:cxn modelId="{FA79627A-7778-4625-89C9-2DEE423690ED}" type="presParOf" srcId="{3FEAA27E-BE47-4B5B-A4F5-974790938B69}" destId="{4ABA53ED-74BB-4265-BAFD-9552A33C9C4B}" srcOrd="9" destOrd="0" presId="urn:microsoft.com/office/officeart/2005/8/layout/hProcess11"/>
    <dgm:cxn modelId="{6D04A9B9-AEC4-44C0-8223-2FC0A4ABB7F8}" type="presParOf" srcId="{3FEAA27E-BE47-4B5B-A4F5-974790938B69}" destId="{0D685E22-796C-4BC7-B74F-1B7A0CCE9F57}" srcOrd="10" destOrd="0" presId="urn:microsoft.com/office/officeart/2005/8/layout/hProcess11"/>
    <dgm:cxn modelId="{8665FEC3-55BF-43F4-B528-A00D83191FF1}" type="presParOf" srcId="{0D685E22-796C-4BC7-B74F-1B7A0CCE9F57}" destId="{49B2EB7B-575C-4F5E-8D04-CD667BEA0782}" srcOrd="0" destOrd="0" presId="urn:microsoft.com/office/officeart/2005/8/layout/hProcess11"/>
    <dgm:cxn modelId="{F14C4217-62DF-482B-9CDB-D1F9646EE243}" type="presParOf" srcId="{0D685E22-796C-4BC7-B74F-1B7A0CCE9F57}" destId="{242B3E1C-2E4A-4A9E-9D48-A46EBC8DCC93}" srcOrd="1" destOrd="0" presId="urn:microsoft.com/office/officeart/2005/8/layout/hProcess11"/>
    <dgm:cxn modelId="{E5761516-C18D-45EB-A84D-E598F0525044}" type="presParOf" srcId="{0D685E22-796C-4BC7-B74F-1B7A0CCE9F57}" destId="{B2E45DE1-E58F-4BA9-8948-E3E2FEA9779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5DE50-F723-4F34-9B5A-C4D6688F909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1675" y="1152525"/>
            <a:ext cx="5530850" cy="3111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437063"/>
            <a:ext cx="5546725" cy="3630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8238"/>
            <a:ext cx="3005138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58238"/>
            <a:ext cx="3005138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9BCB8-EF6F-4C90-9EFE-E7EC49FDB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60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4600" y="1028705"/>
            <a:ext cx="6019800" cy="1445419"/>
          </a:xfrm>
        </p:spPr>
        <p:txBody>
          <a:bodyPr lIns="45720" anchor="b">
            <a:noAutofit/>
          </a:bodyPr>
          <a:lstStyle>
            <a:lvl1pPr>
              <a:lnSpc>
                <a:spcPct val="90000"/>
              </a:lnSpc>
              <a:defRPr sz="4400" b="1" cap="none"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14600" y="3518377"/>
            <a:ext cx="4572000" cy="381000"/>
          </a:xfrm>
        </p:spPr>
        <p:txBody>
          <a:bodyPr anchor="b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2800" b="1" spc="0" baseline="0">
                <a:solidFill>
                  <a:srgbClr val="3F5C6C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Presenter Name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514600" y="2647950"/>
            <a:ext cx="5943600" cy="0"/>
          </a:xfrm>
          <a:prstGeom prst="line">
            <a:avLst/>
          </a:prstGeom>
          <a:ln w="19050">
            <a:solidFill>
              <a:srgbClr val="3F5C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0" y="0"/>
            <a:ext cx="9144000" cy="274320"/>
            <a:chOff x="0" y="0"/>
            <a:chExt cx="9144000" cy="274320"/>
          </a:xfrm>
        </p:grpSpPr>
        <p:sp>
          <p:nvSpPr>
            <p:cNvPr id="10" name="Rectangle 9"/>
            <p:cNvSpPr/>
            <p:nvPr/>
          </p:nvSpPr>
          <p:spPr>
            <a:xfrm>
              <a:off x="6172200" y="0"/>
              <a:ext cx="2971800" cy="274320"/>
            </a:xfrm>
            <a:prstGeom prst="rect">
              <a:avLst/>
            </a:prstGeom>
            <a:solidFill>
              <a:srgbClr val="3F5C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5943600" cy="274320"/>
            </a:xfrm>
            <a:prstGeom prst="rect">
              <a:avLst/>
            </a:prstGeom>
            <a:solidFill>
              <a:srgbClr val="97A1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01119" y="0"/>
              <a:ext cx="2362200" cy="274320"/>
            </a:xfrm>
            <a:prstGeom prst="rect">
              <a:avLst/>
            </a:prstGeom>
            <a:solidFill>
              <a:srgbClr val="0066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76350"/>
            <a:ext cx="1371600" cy="1371600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2514600" y="3902574"/>
            <a:ext cx="4572000" cy="917598"/>
          </a:xfrm>
        </p:spPr>
        <p:txBody>
          <a:bodyPr tIns="9144">
            <a:noAutofit/>
          </a:bodyPr>
          <a:lstStyle>
            <a:lvl1pPr marL="0" indent="0" algn="r">
              <a:spcBef>
                <a:spcPts val="0"/>
              </a:spcBef>
              <a:spcAft>
                <a:spcPts val="533"/>
              </a:spcAft>
              <a:buNone/>
              <a:defRPr sz="1400" baseline="0">
                <a:solidFill>
                  <a:srgbClr val="3F5C6C"/>
                </a:solidFill>
              </a:defRPr>
            </a:lvl1pPr>
            <a:lvl2pPr marL="266693" indent="0">
              <a:spcBef>
                <a:spcPts val="800"/>
              </a:spcBef>
              <a:buNone/>
              <a:defRPr sz="1600">
                <a:solidFill>
                  <a:srgbClr val="3F5C6C"/>
                </a:solidFill>
              </a:defRPr>
            </a:lvl2pPr>
            <a:lvl3pPr marL="609585" indent="0">
              <a:spcBef>
                <a:spcPts val="800"/>
              </a:spcBef>
              <a:buNone/>
              <a:defRPr sz="1600">
                <a:solidFill>
                  <a:srgbClr val="3F5C6C"/>
                </a:solidFill>
              </a:defRPr>
            </a:lvl3pPr>
            <a:lvl4pPr marL="836063" indent="0">
              <a:spcBef>
                <a:spcPts val="800"/>
              </a:spcBef>
              <a:buNone/>
              <a:defRPr sz="1600">
                <a:solidFill>
                  <a:srgbClr val="3F5C6C"/>
                </a:solidFill>
              </a:defRPr>
            </a:lvl4pPr>
            <a:lvl5pPr marL="1068889" indent="0">
              <a:spcBef>
                <a:spcPts val="800"/>
              </a:spcBef>
              <a:buNone/>
              <a:defRPr sz="1600">
                <a:solidFill>
                  <a:srgbClr val="3F5C6C"/>
                </a:solidFill>
              </a:defRPr>
            </a:lvl5pPr>
          </a:lstStyle>
          <a:p>
            <a:pPr lvl="0"/>
            <a:r>
              <a:rPr lang="en-US" dirty="0"/>
              <a:t>Click to add contact info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7214170" y="3448572"/>
            <a:ext cx="1358030" cy="13716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en-US" dirty="0"/>
              <a:t>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278830042"/>
      </p:ext>
    </p:extLst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 36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5CBF-2696-4350-A05C-0A64555B8C4B}" type="datetime4">
              <a:rPr lang="en-US" smtClean="0"/>
              <a:t>November 6, 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 and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DEED-B5FD-4087-9730-ADDD291A03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57200" y="1123950"/>
            <a:ext cx="8229600" cy="360362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32</a:t>
            </a:r>
          </a:p>
        </p:txBody>
      </p:sp>
    </p:spTree>
    <p:extLst>
      <p:ext uri="{BB962C8B-B14F-4D97-AF65-F5344CB8AC3E}">
        <p14:creationId xmlns:p14="http://schemas.microsoft.com/office/powerpoint/2010/main" val="1677441723"/>
      </p:ext>
    </p:extLst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4600" y="1028700"/>
            <a:ext cx="6019800" cy="1445419"/>
          </a:xfrm>
        </p:spPr>
        <p:txBody>
          <a:bodyPr lIns="45720" anchor="b">
            <a:noAutofit/>
          </a:bodyPr>
          <a:lstStyle>
            <a:lvl1pPr>
              <a:lnSpc>
                <a:spcPct val="90000"/>
              </a:lnSpc>
              <a:defRPr sz="3000" b="1" cap="none"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14600" y="3518377"/>
            <a:ext cx="4572000" cy="3810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buNone/>
              <a:defRPr b="1" spc="0" baseline="0">
                <a:solidFill>
                  <a:srgbClr val="3F5C6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Presenter Name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590800" y="2571750"/>
            <a:ext cx="5943600" cy="0"/>
          </a:xfrm>
          <a:prstGeom prst="line">
            <a:avLst/>
          </a:prstGeom>
          <a:ln w="19050">
            <a:solidFill>
              <a:srgbClr val="3F5C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 userDrawn="1"/>
        </p:nvGrpSpPr>
        <p:grpSpPr>
          <a:xfrm>
            <a:off x="0" y="0"/>
            <a:ext cx="9144000" cy="274320"/>
            <a:chOff x="0" y="0"/>
            <a:chExt cx="9144000" cy="274320"/>
          </a:xfrm>
        </p:grpSpPr>
        <p:sp>
          <p:nvSpPr>
            <p:cNvPr id="10" name="Rectangle 9"/>
            <p:cNvSpPr/>
            <p:nvPr userDrawn="1"/>
          </p:nvSpPr>
          <p:spPr>
            <a:xfrm>
              <a:off x="6172200" y="0"/>
              <a:ext cx="2971800" cy="274320"/>
            </a:xfrm>
            <a:prstGeom prst="rect">
              <a:avLst/>
            </a:prstGeom>
            <a:solidFill>
              <a:srgbClr val="3F5C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5943600" cy="274320"/>
            </a:xfrm>
            <a:prstGeom prst="rect">
              <a:avLst/>
            </a:prstGeom>
            <a:solidFill>
              <a:srgbClr val="97A1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5301119" y="0"/>
              <a:ext cx="2362200" cy="274320"/>
            </a:xfrm>
            <a:prstGeom prst="rect">
              <a:avLst/>
            </a:prstGeom>
            <a:solidFill>
              <a:srgbClr val="0066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00150"/>
            <a:ext cx="1371600" cy="1371600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2514600" y="3902574"/>
            <a:ext cx="4572000" cy="917598"/>
          </a:xfrm>
        </p:spPr>
        <p:txBody>
          <a:bodyPr tIns="9144">
            <a:noAutofit/>
          </a:bodyPr>
          <a:lstStyle>
            <a:lvl1pPr marL="0" indent="0" algn="r">
              <a:spcBef>
                <a:spcPts val="0"/>
              </a:spcBef>
              <a:buNone/>
              <a:defRPr sz="1000" baseline="0">
                <a:solidFill>
                  <a:srgbClr val="3F5C6C"/>
                </a:solidFill>
              </a:defRPr>
            </a:lvl1pPr>
            <a:lvl2pPr marL="200025" indent="0">
              <a:spcBef>
                <a:spcPts val="600"/>
              </a:spcBef>
              <a:buNone/>
              <a:defRPr sz="1200">
                <a:solidFill>
                  <a:srgbClr val="3F5C6C"/>
                </a:solidFill>
              </a:defRPr>
            </a:lvl2pPr>
            <a:lvl3pPr marL="457200" indent="0">
              <a:spcBef>
                <a:spcPts val="600"/>
              </a:spcBef>
              <a:buNone/>
              <a:defRPr sz="1200">
                <a:solidFill>
                  <a:srgbClr val="3F5C6C"/>
                </a:solidFill>
              </a:defRPr>
            </a:lvl3pPr>
            <a:lvl4pPr marL="627063" indent="0">
              <a:spcBef>
                <a:spcPts val="600"/>
              </a:spcBef>
              <a:buNone/>
              <a:defRPr sz="1200">
                <a:solidFill>
                  <a:srgbClr val="3F5C6C"/>
                </a:solidFill>
              </a:defRPr>
            </a:lvl4pPr>
            <a:lvl5pPr marL="801687" indent="0">
              <a:spcBef>
                <a:spcPts val="600"/>
              </a:spcBef>
              <a:buNone/>
              <a:defRPr sz="1200">
                <a:solidFill>
                  <a:srgbClr val="3F5C6C"/>
                </a:solidFill>
              </a:defRPr>
            </a:lvl5pPr>
          </a:lstStyle>
          <a:p>
            <a:pPr lvl="0"/>
            <a:r>
              <a:rPr lang="en-US" dirty="0"/>
              <a:t>Click to add contact info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7214170" y="3448572"/>
            <a:ext cx="1358030" cy="13716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</a:lstStyle>
          <a:p>
            <a:r>
              <a:rPr lang="en-US" dirty="0"/>
              <a:t>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875458535"/>
      </p:ext>
    </p:extLst>
  </p:cSld>
  <p:clrMapOvr>
    <a:masterClrMapping/>
  </p:clrMapOvr>
  <p:transition spd="slow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789" y="400050"/>
            <a:ext cx="8305800" cy="742950"/>
          </a:xfrm>
        </p:spPr>
        <p:txBody>
          <a:bodyPr lIns="91440"/>
          <a:lstStyle>
            <a:lvl1pPr>
              <a:defRPr spc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789" y="1200150"/>
            <a:ext cx="8305800" cy="3657600"/>
          </a:xfrm>
        </p:spPr>
        <p:txBody>
          <a:bodyPr/>
          <a:lstStyle>
            <a:lvl1pPr algn="l">
              <a:buClr>
                <a:srgbClr val="00664F"/>
              </a:buClr>
              <a:defRPr spc="0"/>
            </a:lvl1pPr>
            <a:lvl2pPr algn="l">
              <a:buClr>
                <a:srgbClr val="3F5C6C"/>
              </a:buClr>
              <a:defRPr spc="0"/>
            </a:lvl2pPr>
            <a:lvl3pPr algn="l">
              <a:buClrTx/>
              <a:defRPr spc="0"/>
            </a:lvl3pPr>
            <a:lvl4pPr algn="l">
              <a:defRPr spc="0"/>
            </a:lvl4pPr>
            <a:lvl5pPr algn="l">
              <a:defRPr spc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399789" y="4851759"/>
            <a:ext cx="1371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55E3641-9A08-4FDB-BA6F-90EB161D9058}" type="datetime4">
              <a:rPr lang="en-US" smtClean="0"/>
              <a:t>November 6, 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7400" y="4851759"/>
            <a:ext cx="5181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Privileged and Confidential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91400" y="4851759"/>
            <a:ext cx="914400" cy="246888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8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2DC7885-78D7-42F8-8C44-7CB2DAD08A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587330"/>
      </p:ext>
    </p:extLst>
  </p:cSld>
  <p:clrMapOvr>
    <a:masterClrMapping/>
  </p:clrMapOvr>
  <p:transition spd="slow"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4600" y="1028700"/>
            <a:ext cx="6019800" cy="1445419"/>
          </a:xfrm>
        </p:spPr>
        <p:txBody>
          <a:bodyPr lIns="45720" anchor="b">
            <a:noAutofit/>
          </a:bodyPr>
          <a:lstStyle>
            <a:lvl1pPr>
              <a:defRPr sz="3200" b="1" cap="none"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2724150"/>
            <a:ext cx="4572000" cy="146685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pc="0" baseline="0">
                <a:solidFill>
                  <a:srgbClr val="3F5C6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590800" y="2571750"/>
            <a:ext cx="5943600" cy="0"/>
          </a:xfrm>
          <a:prstGeom prst="line">
            <a:avLst/>
          </a:prstGeom>
          <a:ln w="19050">
            <a:solidFill>
              <a:srgbClr val="3F5C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 userDrawn="1"/>
        </p:nvGrpSpPr>
        <p:grpSpPr>
          <a:xfrm>
            <a:off x="0" y="0"/>
            <a:ext cx="9144000" cy="274320"/>
            <a:chOff x="0" y="0"/>
            <a:chExt cx="9144000" cy="274320"/>
          </a:xfrm>
        </p:grpSpPr>
        <p:sp>
          <p:nvSpPr>
            <p:cNvPr id="10" name="Rectangle 9"/>
            <p:cNvSpPr/>
            <p:nvPr userDrawn="1"/>
          </p:nvSpPr>
          <p:spPr>
            <a:xfrm>
              <a:off x="6172200" y="0"/>
              <a:ext cx="2971800" cy="274320"/>
            </a:xfrm>
            <a:prstGeom prst="rect">
              <a:avLst/>
            </a:prstGeom>
            <a:solidFill>
              <a:srgbClr val="3F5C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5943600" cy="274320"/>
            </a:xfrm>
            <a:prstGeom prst="rect">
              <a:avLst/>
            </a:prstGeom>
            <a:solidFill>
              <a:srgbClr val="97A1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5301119" y="0"/>
              <a:ext cx="2362200" cy="274320"/>
            </a:xfrm>
            <a:prstGeom prst="rect">
              <a:avLst/>
            </a:prstGeom>
            <a:solidFill>
              <a:srgbClr val="0066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00150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262619"/>
      </p:ext>
    </p:extLst>
  </p:cSld>
  <p:clrMapOvr>
    <a:masterClrMapping/>
  </p:clrMapOvr>
  <p:transition spd="slow">
    <p:strips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771650"/>
            <a:ext cx="7772400" cy="1650206"/>
          </a:xfrm>
        </p:spPr>
        <p:txBody>
          <a:bodyPr anchor="b">
            <a:normAutofit/>
          </a:bodyPr>
          <a:lstStyle>
            <a:lvl1pPr algn="l">
              <a:defRPr sz="2800" b="1" cap="none"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1600">
                <a:solidFill>
                  <a:srgbClr val="3F5C6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rgbClr val="738F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3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trips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>
            <a:normAutofit/>
          </a:bodyPr>
          <a:lstStyle>
            <a:lvl1pPr>
              <a:defRPr sz="1600" spc="0"/>
            </a:lvl1pPr>
            <a:lvl2pPr marL="400050" indent="-230188">
              <a:defRPr sz="1400" spc="0"/>
            </a:lvl2pPr>
            <a:lvl3pPr>
              <a:defRPr sz="1200" spc="0"/>
            </a:lvl3pPr>
            <a:lvl4pPr>
              <a:defRPr sz="1100" spc="0"/>
            </a:lvl4pPr>
            <a:lvl5pPr>
              <a:defRPr sz="110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>
            <a:normAutofit/>
          </a:bodyPr>
          <a:lstStyle>
            <a:lvl1pPr>
              <a:defRPr sz="1600" spc="0"/>
            </a:lvl1pPr>
            <a:lvl2pPr marL="400050" indent="-230188">
              <a:defRPr sz="1400" spc="0"/>
            </a:lvl2pPr>
            <a:lvl3pPr>
              <a:defRPr sz="1200" spc="0"/>
            </a:lvl3pPr>
            <a:lvl4pPr>
              <a:defRPr sz="1100" spc="0"/>
            </a:lvl4pPr>
            <a:lvl5pPr>
              <a:defRPr sz="110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6D157-1ACF-47B5-A6B2-5B9667DFFE21}" type="datetime4">
              <a:rPr lang="en-US" smtClean="0"/>
              <a:t>November 6,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 and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7885-78D7-42F8-8C44-7CB2DAD08A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884269"/>
      </p:ext>
    </p:extLst>
  </p:cSld>
  <p:clrMapOvr>
    <a:masterClrMapping/>
  </p:clrMapOvr>
  <p:transition spd="slow">
    <p:strips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l">
              <a:buNone/>
              <a:defRPr sz="2000" b="0">
                <a:solidFill>
                  <a:srgbClr val="3F5C6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l">
              <a:buNone/>
              <a:defRPr lang="en-US" sz="2000" b="0" kern="1200" dirty="0" smtClean="0">
                <a:solidFill>
                  <a:srgbClr val="3F5C6C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D1F-3F23-4B91-9CBF-1847CD6CCA13}" type="datetime4">
              <a:rPr lang="en-US" smtClean="0"/>
              <a:t>November 6, 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 and Confidential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7885-78D7-42F8-8C44-7CB2DAD08A1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rgbClr val="738F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2028566"/>
      </p:ext>
    </p:extLst>
  </p:cSld>
  <p:clrMapOvr>
    <a:masterClrMapping/>
  </p:clrMapOvr>
  <p:transition spd="slow">
    <p:strips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1EB84-473C-4E0D-B2F5-A07FD35E14F3}" type="datetime4">
              <a:rPr lang="en-US" smtClean="0"/>
              <a:t>November 6, 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/>
            </a:lvl1pPr>
          </a:lstStyle>
          <a:p>
            <a:r>
              <a:rPr lang="en-US"/>
              <a:t>Privileged and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7885-78D7-42F8-8C44-7CB2DAD08A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95774"/>
      </p:ext>
    </p:extLst>
  </p:cSld>
  <p:clrMapOvr>
    <a:masterClrMapping/>
  </p:clrMapOvr>
  <p:transition spd="slow">
    <p:strips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3C22-EC34-41D4-8304-830433610540}" type="datetime4">
              <a:rPr lang="en-US" smtClean="0"/>
              <a:t>November 6, 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 and Confidential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C7885-78D7-42F8-8C44-7CB2DAD08A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486488"/>
      </p:ext>
    </p:extLst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E148-C8D3-4C38-BEA7-00876846E154}" type="datetime4">
              <a:rPr lang="en-US" smtClean="0"/>
              <a:t>November 6,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 and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DEED-B5FD-4087-9730-ADDD291A03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472805"/>
      </p:ext>
    </p:extLst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5351"/>
            <a:ext cx="7772400" cy="1804988"/>
          </a:xfrm>
        </p:spPr>
        <p:txBody>
          <a:bodyPr anchor="b" anchorCtr="0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14650"/>
            <a:ext cx="70866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38200" y="2800350"/>
            <a:ext cx="762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0E95-C363-4014-A652-B42AD7784B3E}" type="datetime4">
              <a:rPr lang="en-US" smtClean="0"/>
              <a:t>November 6, 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 and Confidential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DEED-B5FD-4087-9730-ADDD291A03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73809"/>
      </p:ext>
    </p:extLst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13621-F0A8-488E-9C77-D584022C82B1}" type="datetime4">
              <a:rPr lang="en-US" smtClean="0"/>
              <a:t>November 6,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 and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DEED-B5FD-4087-9730-ADDD291A03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897540"/>
      </p:ext>
    </p:extLst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83E5-5E95-404C-8592-1EE11374D273}" type="datetime4">
              <a:rPr lang="en-US" smtClean="0"/>
              <a:t>November 6,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 and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DEED-B5FD-4087-9730-ADDD291A03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484004"/>
      </p:ext>
    </p:extLst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948D-38F8-47C4-82C0-EC01C1EBC441}" type="datetime4">
              <a:rPr lang="en-US" smtClean="0"/>
              <a:t>November 6, 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 and Confidential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DEED-B5FD-4087-9730-ADDD291A03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03812"/>
      </p:ext>
    </p:extLst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DE76-987A-4E88-A790-6E590801083E}" type="datetime4">
              <a:rPr lang="en-US" smtClean="0"/>
              <a:t>November 6, 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 and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DEED-B5FD-4087-9730-ADDD291A03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39857"/>
      </p:ext>
    </p:extLst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9BC3-8148-4A69-B2D6-3C03289CCA2F}" type="datetime4">
              <a:rPr lang="en-US" smtClean="0"/>
              <a:t>November 6, 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 and Confidential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DEED-B5FD-4087-9730-ADDD291A03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811421"/>
      </p:ext>
    </p:extLst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 14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F6B31-C583-4791-B27E-FACF75C5385E}" type="datetime4">
              <a:rPr lang="en-US" smtClean="0"/>
              <a:t>November 6,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 and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DEED-B5FD-4087-9730-ADDD291A03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32487"/>
      </p:ext>
    </p:extLst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4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ncrowley\Desktop\WileyRein_logo-01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880" y="4248150"/>
            <a:ext cx="73152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0" y="0"/>
            <a:ext cx="9144000" cy="274320"/>
            <a:chOff x="0" y="0"/>
            <a:chExt cx="9144000" cy="274320"/>
          </a:xfrm>
        </p:grpSpPr>
        <p:sp>
          <p:nvSpPr>
            <p:cNvPr id="8" name="Rectangle 7"/>
            <p:cNvSpPr/>
            <p:nvPr userDrawn="1"/>
          </p:nvSpPr>
          <p:spPr>
            <a:xfrm>
              <a:off x="6172200" y="0"/>
              <a:ext cx="2971800" cy="274320"/>
            </a:xfrm>
            <a:prstGeom prst="rect">
              <a:avLst/>
            </a:prstGeom>
            <a:solidFill>
              <a:srgbClr val="3F5C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5943600" cy="274320"/>
            </a:xfrm>
            <a:prstGeom prst="rect">
              <a:avLst/>
            </a:prstGeom>
            <a:solidFill>
              <a:srgbClr val="97A1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301119" y="0"/>
              <a:ext cx="2362200" cy="274320"/>
            </a:xfrm>
            <a:prstGeom prst="rect">
              <a:avLst/>
            </a:prstGeom>
            <a:solidFill>
              <a:srgbClr val="0066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69465"/>
            <a:ext cx="8229600" cy="7048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05827"/>
            <a:ext cx="1524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609CF-64B0-48A5-8A98-37A3E8992BE4}" type="datetime4">
              <a:rPr lang="en-US" smtClean="0"/>
              <a:t>November 6,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9300" y="4705827"/>
            <a:ext cx="54483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Privileged and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4705350"/>
            <a:ext cx="533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5DEED-B5FD-4087-9730-ADDD291A03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73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1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 spd="slow">
    <p:strips dir="rd"/>
  </p:transition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0"/>
        </a:spcBef>
        <a:spcAft>
          <a:spcPts val="600"/>
        </a:spcAft>
        <a:buClr>
          <a:schemeClr val="accent5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8600" algn="l" defTabSz="914400" rtl="0" eaLnBrk="1" latinLnBrk="0" hangingPunct="1">
        <a:spcBef>
          <a:spcPts val="0"/>
        </a:spcBef>
        <a:spcAft>
          <a:spcPts val="600"/>
        </a:spcAft>
        <a:buClr>
          <a:schemeClr val="accent5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0100" indent="-285750" algn="l" defTabSz="914400" rtl="0" eaLnBrk="1" latinLnBrk="0" hangingPunct="1">
        <a:spcBef>
          <a:spcPts val="0"/>
        </a:spcBef>
        <a:spcAft>
          <a:spcPts val="600"/>
        </a:spcAft>
        <a:buClr>
          <a:schemeClr val="accent5"/>
        </a:buClr>
        <a:buFont typeface="Calibri" panose="020F050202020403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1550" indent="-171450" algn="l" defTabSz="914400" rtl="0" eaLnBrk="1" latinLnBrk="0" hangingPunct="1">
        <a:spcBef>
          <a:spcPts val="0"/>
        </a:spcBef>
        <a:spcAft>
          <a:spcPts val="600"/>
        </a:spcAft>
        <a:buClr>
          <a:schemeClr val="accent5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1450" algn="l" defTabSz="914400" rtl="0" eaLnBrk="1" latinLnBrk="0" hangingPunct="1">
        <a:spcBef>
          <a:spcPts val="0"/>
        </a:spcBef>
        <a:spcAft>
          <a:spcPts val="600"/>
        </a:spcAft>
        <a:buClr>
          <a:schemeClr val="accent5"/>
        </a:buClr>
        <a:buFont typeface="Calibri" panose="020F0502020204030204" pitchFamily="34" charset="0"/>
        <a:buChar char="–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9789" y="400050"/>
            <a:ext cx="8305800" cy="7429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9789" y="1200150"/>
            <a:ext cx="83058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9789" y="4851759"/>
            <a:ext cx="1371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F483B4C-0CE3-4E6B-9BB5-C86CED23F3DE}" type="datetime4">
              <a:rPr lang="en-US" smtClean="0"/>
              <a:t>November 6,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7400" y="4851759"/>
            <a:ext cx="5181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Privileged and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91400" y="4851759"/>
            <a:ext cx="914400" cy="246888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8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2DC7885-78D7-42F8-8C44-7CB2DAD08A1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0"/>
            <a:ext cx="9144000" cy="274320"/>
            <a:chOff x="0" y="0"/>
            <a:chExt cx="9144000" cy="27432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6172200" y="0"/>
              <a:ext cx="2971800" cy="274320"/>
            </a:xfrm>
            <a:prstGeom prst="rect">
              <a:avLst/>
            </a:prstGeom>
            <a:solidFill>
              <a:srgbClr val="3F5C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5943600" cy="274320"/>
            </a:xfrm>
            <a:prstGeom prst="rect">
              <a:avLst/>
            </a:prstGeom>
            <a:solidFill>
              <a:srgbClr val="97A1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301119" y="0"/>
              <a:ext cx="2362200" cy="274320"/>
            </a:xfrm>
            <a:prstGeom prst="rect">
              <a:avLst/>
            </a:prstGeom>
            <a:solidFill>
              <a:srgbClr val="0066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4400550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43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</p:sldLayoutIdLst>
  <p:transition spd="slow">
    <p:strips dir="rd"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2600" b="1" kern="1200" spc="0" baseline="0">
          <a:solidFill>
            <a:srgbClr val="3F5C6C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ts val="1200"/>
        </a:spcBef>
        <a:buClr>
          <a:srgbClr val="3E5C6C"/>
        </a:buClr>
        <a:buSzPct val="100000"/>
        <a:buFont typeface="Wingdings" panose="05000000000000000000" pitchFamily="2" charset="2"/>
        <a:buChar char="§"/>
        <a:tabLst>
          <a:tab pos="169863" algn="l"/>
        </a:tabLs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57175" algn="l" defTabSz="914400" rtl="0" eaLnBrk="1" latinLnBrk="0" hangingPunct="1">
        <a:spcBef>
          <a:spcPts val="600"/>
        </a:spcBef>
        <a:buClr>
          <a:srgbClr val="00664F"/>
        </a:buClr>
        <a:buSzPct val="85000"/>
        <a:buFont typeface="Arial" pitchFamily="34" charset="0"/>
        <a:buChar char="—"/>
        <a:tabLst/>
        <a:defRPr sz="1400" kern="1200">
          <a:solidFill>
            <a:srgbClr val="3F5C6C"/>
          </a:solidFill>
          <a:latin typeface="+mn-lt"/>
          <a:ea typeface="+mn-ea"/>
          <a:cs typeface="+mn-cs"/>
        </a:defRPr>
      </a:lvl2pPr>
      <a:lvl3pPr marL="627063" indent="-169863" algn="l" defTabSz="914400" rtl="0" eaLnBrk="1" latinLnBrk="0" hangingPunct="1">
        <a:spcBef>
          <a:spcPts val="400"/>
        </a:spcBef>
        <a:buClr>
          <a:srgbClr val="3E5C6C"/>
        </a:buClr>
        <a:buSzPct val="95000"/>
        <a:buFont typeface="Arial" pitchFamily="34" charset="0"/>
        <a:buChar char="●"/>
        <a:defRPr sz="1200" kern="1200">
          <a:solidFill>
            <a:srgbClr val="00614B"/>
          </a:solidFill>
          <a:latin typeface="+mn-lt"/>
          <a:ea typeface="+mn-ea"/>
          <a:cs typeface="+mn-cs"/>
        </a:defRPr>
      </a:lvl3pPr>
      <a:lvl4pPr marL="801688" indent="-174625" algn="l" defTabSz="914400" rtl="0" eaLnBrk="1" latinLnBrk="0" hangingPunct="1">
        <a:spcBef>
          <a:spcPts val="400"/>
        </a:spcBef>
        <a:buClr>
          <a:srgbClr val="3E5C6C"/>
        </a:buClr>
        <a:buSzPct val="93000"/>
        <a:buFont typeface="Courier New" panose="02070309020205020404" pitchFamily="49" charset="0"/>
        <a:buChar char="o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1550" indent="-169863" algn="l" defTabSz="914400" rtl="0" eaLnBrk="1" latinLnBrk="0" hangingPunct="1">
        <a:spcBef>
          <a:spcPts val="400"/>
        </a:spcBef>
        <a:buClr>
          <a:srgbClr val="3E5C6C"/>
        </a:buClr>
        <a:buSzPct val="100000"/>
        <a:buFont typeface="Arial" pitchFamily="34" charset="0"/>
        <a:buChar char="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teslik@wileyrein.com" TargetMode="External"/><Relationship Id="rId2" Type="http://schemas.openxmlformats.org/officeDocument/2006/relationships/hyperlink" Target="mailto:cweld@wileyrein.com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asherman@wileyrein.com" TargetMode="External"/><Relationship Id="rId4" Type="http://schemas.openxmlformats.org/officeDocument/2006/relationships/hyperlink" Target="mailto:pzucker@wileyrein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altersgroupinc.com/project/manhattan-west-northeast-towe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73FF184-4218-4388-94F4-44A2D874A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spcBef>
                <a:spcPts val="600"/>
              </a:spcBef>
              <a:buClr>
                <a:srgbClr val="00664F"/>
              </a:buClr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Foreign imports are a large and growing part of the market.</a:t>
            </a:r>
          </a:p>
          <a:p>
            <a:pPr marL="228600" indent="-228600">
              <a:spcBef>
                <a:spcPts val="600"/>
              </a:spcBef>
              <a:buClr>
                <a:srgbClr val="00664F"/>
              </a:buClr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Even if you don’t see the imports, you are impacted.</a:t>
            </a:r>
          </a:p>
          <a:p>
            <a:pPr marL="228600" indent="-228600">
              <a:spcBef>
                <a:spcPts val="600"/>
              </a:spcBef>
              <a:buClr>
                <a:srgbClr val="00664F"/>
              </a:buClr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Tariffs reduce imports.</a:t>
            </a:r>
          </a:p>
          <a:p>
            <a:pPr marL="228600" indent="-228600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EF3F79B3-DEBA-46BE-851B-2FF6D484C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69465"/>
            <a:ext cx="8229600" cy="704850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3F5C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Trade Case Update	</a:t>
            </a:r>
          </a:p>
        </p:txBody>
      </p:sp>
    </p:spTree>
    <p:extLst>
      <p:ext uri="{BB962C8B-B14F-4D97-AF65-F5344CB8AC3E}">
        <p14:creationId xmlns:p14="http://schemas.microsoft.com/office/powerpoint/2010/main" val="2103069730"/>
      </p:ext>
    </p:extLst>
  </p:cSld>
  <p:clrMapOvr>
    <a:masterClrMapping/>
  </p:clrMapOvr>
  <p:transition spd="slow"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07F239-3449-4358-9987-0766C159B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421EB7-2E5B-4E05-A4F1-90BAD0B41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789" y="1316182"/>
            <a:ext cx="8305800" cy="354156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Final phase is underway – we need to finish strong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An affirmative final determination could significantly improve conditions in the U.S. market, with benefits experienced across the industry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We need your support and participation to get there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Complete ITC questionnaire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Encourage other fabricators to complete questionnaire</a:t>
            </a:r>
          </a:p>
          <a:p>
            <a:pPr marL="200025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8292C05-33C6-4495-B207-819D842FF5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DC7885-78D7-42F8-8C44-7CB2DAD08A1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30CDD1BB-0994-443C-AF5C-C06725FA40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z="1000" b="1" i="1" dirty="0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939872989"/>
      </p:ext>
    </p:extLst>
  </p:cSld>
  <p:clrMapOvr>
    <a:masterClrMapping/>
  </p:clrMapOvr>
  <p:transition spd="slow"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F31C32-0427-4899-8F63-FF0421FBD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544F2D-CBA2-4D39-9068-F077979FE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1800" dirty="0"/>
              <a:t>Wiley Rein contacts:</a:t>
            </a:r>
          </a:p>
          <a:p>
            <a:pPr lvl="1"/>
            <a:r>
              <a:rPr lang="en-US" sz="1600" b="1" dirty="0"/>
              <a:t>Chris Weld</a:t>
            </a:r>
            <a:r>
              <a:rPr lang="en-US" sz="1600" dirty="0"/>
              <a:t>: </a:t>
            </a:r>
            <a:r>
              <a:rPr lang="en-US" sz="1600" dirty="0">
                <a:hlinkClick r:id="rId2"/>
              </a:rPr>
              <a:t>cweld@wileyrein.com</a:t>
            </a:r>
            <a:r>
              <a:rPr lang="en-US" sz="1600" dirty="0"/>
              <a:t>, 202.719.4651</a:t>
            </a:r>
          </a:p>
          <a:p>
            <a:pPr marL="200025" lvl="1" indent="0">
              <a:buNone/>
            </a:pPr>
            <a:endParaRPr lang="en-US" sz="1600" dirty="0"/>
          </a:p>
          <a:p>
            <a:pPr lvl="1"/>
            <a:r>
              <a:rPr lang="en-US" sz="1600" b="1" dirty="0"/>
              <a:t>Adam Teslik</a:t>
            </a:r>
            <a:r>
              <a:rPr lang="en-US" sz="1600" dirty="0"/>
              <a:t>: </a:t>
            </a:r>
            <a:r>
              <a:rPr lang="en-US" sz="1600" dirty="0">
                <a:hlinkClick r:id="rId3"/>
              </a:rPr>
              <a:t>ateslik@wileyrein.com</a:t>
            </a:r>
            <a:r>
              <a:rPr lang="en-US" sz="1600" dirty="0"/>
              <a:t>, 202.719.3483</a:t>
            </a:r>
          </a:p>
          <a:p>
            <a:pPr marL="200025" lvl="1" indent="0">
              <a:buNone/>
            </a:pPr>
            <a:endParaRPr lang="en-US" sz="1600" dirty="0"/>
          </a:p>
          <a:p>
            <a:pPr lvl="1"/>
            <a:r>
              <a:rPr lang="en-US" sz="1600" b="1" dirty="0"/>
              <a:t>Paul Zucker</a:t>
            </a:r>
            <a:r>
              <a:rPr lang="en-US" sz="1600" dirty="0"/>
              <a:t>: </a:t>
            </a:r>
            <a:r>
              <a:rPr lang="en-US" sz="1600" dirty="0">
                <a:hlinkClick r:id="rId4"/>
              </a:rPr>
              <a:t>pzucker@wileyrein.com</a:t>
            </a:r>
            <a:r>
              <a:rPr lang="en-US" sz="1600" dirty="0"/>
              <a:t>, 202.719.3158</a:t>
            </a:r>
          </a:p>
          <a:p>
            <a:pPr marL="200025" lvl="1" indent="0">
              <a:buNone/>
            </a:pPr>
            <a:endParaRPr lang="en-US" sz="1600" dirty="0"/>
          </a:p>
          <a:p>
            <a:pPr lvl="1"/>
            <a:r>
              <a:rPr lang="en-US" sz="1600" b="1" dirty="0"/>
              <a:t>Amy Sherman</a:t>
            </a:r>
            <a:r>
              <a:rPr lang="en-US" sz="1600" dirty="0"/>
              <a:t>: </a:t>
            </a:r>
            <a:r>
              <a:rPr lang="en-US" sz="1600" dirty="0">
                <a:hlinkClick r:id="rId5"/>
              </a:rPr>
              <a:t>asherman@wileyrein.com</a:t>
            </a:r>
            <a:r>
              <a:rPr lang="en-US" sz="1600" dirty="0"/>
              <a:t>, 202.719.7380</a:t>
            </a:r>
          </a:p>
          <a:p>
            <a:pPr lvl="1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17227CE-303F-409C-BA33-EF7EE2D7CA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DC7885-78D7-42F8-8C44-7CB2DAD08A1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D8423A92-89AB-4689-94DB-FE590BCE61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z="1000" b="1" i="1" dirty="0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435344324"/>
      </p:ext>
    </p:extLst>
  </p:cSld>
  <p:clrMapOvr>
    <a:masterClrMapping/>
  </p:clrMapOvr>
  <p:transition spd="slow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28C50F-DA01-4E08-B056-DC89C737B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3F5C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Walters </a:t>
            </a:r>
            <a:r>
              <a:rPr lang="en-US" sz="2600" dirty="0">
                <a:solidFill>
                  <a:srgbClr val="3F5C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 Release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73FF184-4218-4388-94F4-44A2D874A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spcBef>
                <a:spcPts val="600"/>
              </a:spcBef>
              <a:buClr>
                <a:srgbClr val="00664F"/>
              </a:buClr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Walters Inc. and Metropolitan Walters, along with our project partners, Corey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Estructuras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were selected by owner Brookfield Property Partners and construction manager AECOM Tishman for the supply and installation of this 50,000+ ton skyscraper. Standing at 935 feet tall, Two Manhattan West, also known as the Southeast Tower, is located at 401 Ninth Avenue, alongside Walters Group first New York high-rise, 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One Manhattan West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indent="-228600"/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502070"/>
      </p:ext>
    </p:extLst>
  </p:cSld>
  <p:clrMapOvr>
    <a:masterClrMapping/>
  </p:clrMapOvr>
  <p:transition spd="slow"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D4B9C7-EC4E-435F-A7A3-FFF87A8663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4600" y="1102524"/>
            <a:ext cx="6019800" cy="1371600"/>
          </a:xfrm>
        </p:spPr>
        <p:txBody>
          <a:bodyPr/>
          <a:lstStyle/>
          <a:p>
            <a:r>
              <a:rPr lang="en-US" sz="3600" i="1" dirty="0"/>
              <a:t>Fabricated Structural Steel from Canada, China, and Mexico</a:t>
            </a:r>
            <a:r>
              <a:rPr lang="en-US" sz="3600" dirty="0"/>
              <a:t>: Trade Case Update</a:t>
            </a:r>
            <a:endParaRPr lang="en-US" sz="3600" i="1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4F5A511-329F-45B9-9907-DADFBAD71D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Christopher B. Weld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1358F78-6D29-4798-ADDE-C0D185C0B8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000" dirty="0"/>
              <a:t>SFNE Meeting</a:t>
            </a:r>
          </a:p>
          <a:p>
            <a:r>
              <a:rPr lang="en-US" sz="2000" dirty="0"/>
              <a:t>October 22, 2019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DC980C91-2436-4294-B544-D842BEE9A2A7}"/>
              </a:ext>
            </a:extLst>
          </p:cNvPr>
          <p:cNvSpPr/>
          <p:nvPr/>
        </p:nvSpPr>
        <p:spPr>
          <a:xfrm>
            <a:off x="3660402" y="4707546"/>
            <a:ext cx="83067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b="1" i="1" dirty="0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298648619"/>
      </p:ext>
    </p:extLst>
  </p:cSld>
  <p:clrMapOvr>
    <a:masterClrMapping/>
  </p:clrMapOvr>
  <p:transition spd="slow"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28C50F-DA01-4E08-B056-DC89C737B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solidFill>
                  <a:srgbClr val="3F5C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AD/CVD Cases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73FF184-4218-4388-94F4-44A2D874A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spcBef>
                <a:spcPts val="600"/>
              </a:spcBef>
              <a:buClr>
                <a:srgbClr val="00664F"/>
              </a:buClr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Conducted on parallel tracks at ITC and DOC</a:t>
            </a:r>
          </a:p>
          <a:p>
            <a:pPr marL="228600" indent="-228600">
              <a:spcBef>
                <a:spcPts val="600"/>
              </a:spcBef>
              <a:buClr>
                <a:srgbClr val="00664F"/>
              </a:buClr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DOC evaluates whether dumping and/or subsidization is occurring and ITC evaluates whether dumped/subsidized imports are causing material injury to the U.S. industry</a:t>
            </a:r>
          </a:p>
          <a:p>
            <a:pPr marL="228600" indent="-228600">
              <a:spcBef>
                <a:spcPts val="600"/>
              </a:spcBef>
              <a:buClr>
                <a:srgbClr val="00664F"/>
              </a:buClr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Normally takes 13 months to complete investigation</a:t>
            </a:r>
          </a:p>
          <a:p>
            <a:pPr marL="228600" indent="-228600">
              <a:spcBef>
                <a:spcPts val="600"/>
              </a:spcBef>
              <a:buClr>
                <a:srgbClr val="00664F"/>
              </a:buClr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Relief provided to the domestic industry is significant</a:t>
            </a:r>
          </a:p>
          <a:p>
            <a:pPr marL="457200"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–"/>
            </a:pPr>
            <a:r>
              <a:rPr lang="en-US" sz="1700" dirty="0">
                <a:solidFill>
                  <a:srgbClr val="3F5C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cause market prices to increase to fairly traded levels </a:t>
            </a:r>
          </a:p>
          <a:p>
            <a:pPr marL="457200"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–"/>
            </a:pPr>
            <a:r>
              <a:rPr lang="en-US" sz="1700" dirty="0">
                <a:solidFill>
                  <a:srgbClr val="3F5C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remove (or greatly reduce) unfairly traded import volumes</a:t>
            </a:r>
          </a:p>
          <a:p>
            <a:pPr marL="457200"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–"/>
            </a:pPr>
            <a:r>
              <a:rPr lang="en-US" sz="1700" dirty="0">
                <a:solidFill>
                  <a:srgbClr val="3F5C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Typically lasts for at least 5 years and may be renewed in additional </a:t>
            </a:r>
            <a:br>
              <a:rPr lang="en-US" sz="1700" dirty="0">
                <a:solidFill>
                  <a:srgbClr val="3F5C6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700" dirty="0">
                <a:solidFill>
                  <a:srgbClr val="3F5C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5-year increments </a:t>
            </a:r>
          </a:p>
          <a:p>
            <a:pPr marL="228600" indent="-228600"/>
            <a:endParaRPr lang="en-US" dirty="0"/>
          </a:p>
          <a:p>
            <a:pPr marL="228600" indent="-228600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244787C-A2E0-44E1-B48C-ABFCBA9029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FB55533-947A-4A2B-A20D-63BC6AB6D8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E5F4DBD-3A86-4F7E-A4BB-DFE091D2378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134632"/>
      </p:ext>
    </p:extLst>
  </p:cSld>
  <p:clrMapOvr>
    <a:masterClrMapping/>
  </p:clrMapOvr>
  <p:transition spd="slow"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A273DE-2DCD-42CB-BE23-F9260CDF4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FSS Trade Case Timeline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4F757FE1-1B0E-43D8-8384-17969F8B13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555002"/>
              </p:ext>
            </p:extLst>
          </p:nvPr>
        </p:nvGraphicFramePr>
        <p:xfrm>
          <a:off x="400050" y="1200150"/>
          <a:ext cx="83058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2CF5AE2-6671-44DC-B028-C307F0EDD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DC7885-78D7-42F8-8C44-7CB2DAD08A1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3150190-888A-4031-93A2-FB5D579F1C30}"/>
              </a:ext>
            </a:extLst>
          </p:cNvPr>
          <p:cNvSpPr txBox="1"/>
          <p:nvPr/>
        </p:nvSpPr>
        <p:spPr>
          <a:xfrm>
            <a:off x="1685728" y="3499367"/>
            <a:ext cx="1251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1200" dirty="0">
                <a:solidFill>
                  <a:srgbClr val="3F5C6C"/>
                </a:solidFill>
              </a:rPr>
              <a:t>Mar. 27, 2019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07488E2-2A73-4BC3-8536-273AD213CD83}"/>
              </a:ext>
            </a:extLst>
          </p:cNvPr>
          <p:cNvSpPr txBox="1"/>
          <p:nvPr/>
        </p:nvSpPr>
        <p:spPr>
          <a:xfrm>
            <a:off x="2867992" y="3493206"/>
            <a:ext cx="13552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1200" dirty="0">
                <a:solidFill>
                  <a:srgbClr val="3F5C6C"/>
                </a:solidFill>
              </a:rPr>
              <a:t>July 12, 2019*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92A6579-D7C3-48F1-8F3B-FC5C52C6090B}"/>
              </a:ext>
            </a:extLst>
          </p:cNvPr>
          <p:cNvSpPr txBox="1"/>
          <p:nvPr/>
        </p:nvSpPr>
        <p:spPr>
          <a:xfrm>
            <a:off x="4923064" y="2881814"/>
            <a:ext cx="9114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1200" i="1" dirty="0"/>
              <a:t>+135 days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D271AD50-7951-4BA6-8A71-232ED999FC09}"/>
              </a:ext>
            </a:extLst>
          </p:cNvPr>
          <p:cNvSpPr txBox="1"/>
          <p:nvPr/>
        </p:nvSpPr>
        <p:spPr>
          <a:xfrm>
            <a:off x="5245773" y="2108237"/>
            <a:ext cx="1431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1200" dirty="0"/>
              <a:t>Final AD/CVD Determinations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3442456-289B-4A60-9371-C205BCF5034D}"/>
              </a:ext>
            </a:extLst>
          </p:cNvPr>
          <p:cNvSpPr txBox="1"/>
          <p:nvPr/>
        </p:nvSpPr>
        <p:spPr>
          <a:xfrm>
            <a:off x="6481436" y="2255476"/>
            <a:ext cx="13960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1200" dirty="0"/>
              <a:t>Final Injury Vote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A4F25916-8699-4B56-9C55-E94AF5134672}"/>
              </a:ext>
            </a:extLst>
          </p:cNvPr>
          <p:cNvSpPr txBox="1"/>
          <p:nvPr/>
        </p:nvSpPr>
        <p:spPr>
          <a:xfrm>
            <a:off x="4128605" y="3485382"/>
            <a:ext cx="13552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1200" dirty="0">
                <a:solidFill>
                  <a:srgbClr val="3F5C6C"/>
                </a:solidFill>
              </a:rPr>
              <a:t>Sept. 10, 2019*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955A7B49-3FC4-4869-9F78-7A970C5611AB}"/>
              </a:ext>
            </a:extLst>
          </p:cNvPr>
          <p:cNvSpPr txBox="1"/>
          <p:nvPr/>
        </p:nvSpPr>
        <p:spPr>
          <a:xfrm>
            <a:off x="5475120" y="3481685"/>
            <a:ext cx="1134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200" dirty="0">
                <a:solidFill>
                  <a:srgbClr val="3F5C6C"/>
                </a:solidFill>
              </a:rPr>
              <a:t>Jan. 23, 2020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02CE4ABB-EFF1-4975-A9A7-CB3443ACA0C1}"/>
              </a:ext>
            </a:extLst>
          </p:cNvPr>
          <p:cNvSpPr txBox="1"/>
          <p:nvPr/>
        </p:nvSpPr>
        <p:spPr>
          <a:xfrm>
            <a:off x="6677420" y="3455605"/>
            <a:ext cx="11348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1200" dirty="0">
                <a:solidFill>
                  <a:srgbClr val="3F5C6C"/>
                </a:solidFill>
              </a:rPr>
              <a:t>Feb. 25, 2020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5007BD7-68E8-4674-AB7C-2EFD24A8C9C8}"/>
              </a:ext>
            </a:extLst>
          </p:cNvPr>
          <p:cNvSpPr txBox="1"/>
          <p:nvPr/>
        </p:nvSpPr>
        <p:spPr>
          <a:xfrm>
            <a:off x="547007" y="4465864"/>
            <a:ext cx="3641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200" dirty="0">
                <a:solidFill>
                  <a:srgbClr val="3F5C6C"/>
                </a:solidFill>
              </a:rPr>
              <a:t>*Fed. Reg. Publication</a:t>
            </a:r>
          </a:p>
        </p:txBody>
      </p:sp>
      <p:sp>
        <p:nvSpPr>
          <p:cNvPr id="16" name="Arrow: Up 15">
            <a:extLst>
              <a:ext uri="{FF2B5EF4-FFF2-40B4-BE49-F238E27FC236}">
                <a16:creationId xmlns="" xmlns:a16="http://schemas.microsoft.com/office/drawing/2014/main" id="{06377298-28E2-45CF-9848-FC740F80FECE}"/>
              </a:ext>
            </a:extLst>
          </p:cNvPr>
          <p:cNvSpPr/>
          <p:nvPr/>
        </p:nvSpPr>
        <p:spPr>
          <a:xfrm flipH="1">
            <a:off x="5245772" y="3877652"/>
            <a:ext cx="45719" cy="64318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ED9CFEB-DD8E-4AC3-8640-5CEF8411D155}"/>
              </a:ext>
            </a:extLst>
          </p:cNvPr>
          <p:cNvSpPr txBox="1"/>
          <p:nvPr/>
        </p:nvSpPr>
        <p:spPr>
          <a:xfrm>
            <a:off x="547007" y="3505528"/>
            <a:ext cx="11593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1200" dirty="0">
                <a:solidFill>
                  <a:srgbClr val="3F5C6C"/>
                </a:solidFill>
              </a:rPr>
              <a:t>Feb. 4, 2019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0A30D588-CF93-420D-9CF2-115CB73E5730}"/>
              </a:ext>
            </a:extLst>
          </p:cNvPr>
          <p:cNvSpPr txBox="1"/>
          <p:nvPr/>
        </p:nvSpPr>
        <p:spPr>
          <a:xfrm>
            <a:off x="5393248" y="3968412"/>
            <a:ext cx="2275244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200" b="1" i="1" dirty="0"/>
              <a:t>November 8, 2019: </a:t>
            </a:r>
            <a:r>
              <a:rPr lang="en-US" sz="1200" i="1" dirty="0"/>
              <a:t>ITC Questionnaire Responses Due 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="" xmlns:a16="http://schemas.microsoft.com/office/drawing/2014/main" id="{292E2205-CAFD-4A10-93E8-9784006B70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z="1000" b="1" i="1" dirty="0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84400688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90E1CF-4403-4774-9440-72168B7AD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AD &amp; CVD Margins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F150B381-075C-4FB0-93EF-0E5F670B18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437845"/>
              </p:ext>
            </p:extLst>
          </p:nvPr>
        </p:nvGraphicFramePr>
        <p:xfrm>
          <a:off x="579665" y="1332547"/>
          <a:ext cx="6881586" cy="3257550"/>
        </p:xfrm>
        <a:graphic>
          <a:graphicData uri="http://schemas.openxmlformats.org/drawingml/2006/table">
            <a:tbl>
              <a:tblPr firstRow="1" firstCol="1" bandRow="1"/>
              <a:tblGrid>
                <a:gridCol w="3110236">
                  <a:extLst>
                    <a:ext uri="{9D8B030D-6E8A-4147-A177-3AD203B41FA5}">
                      <a16:colId xmlns="" xmlns:a16="http://schemas.microsoft.com/office/drawing/2014/main" val="10545695"/>
                    </a:ext>
                  </a:extLst>
                </a:gridCol>
                <a:gridCol w="3771350">
                  <a:extLst>
                    <a:ext uri="{9D8B030D-6E8A-4147-A177-3AD203B41FA5}">
                      <a16:colId xmlns="" xmlns:a16="http://schemas.microsoft.com/office/drawing/2014/main" val="1825240297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Preliminary Anti-Dumping (AD) Margins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Preliminary Countervailing Duty (CVD) Margins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77056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China: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China: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105602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Jinhuan Construction Group: 57.86%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Matsuo: 36.07%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209335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Modern Heavy Industries: 0.0%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Modern Heavy Industries: 30.30%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557296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Wison (Nantong) Heavy Industry: 52.09%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All Others: 32.64%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946106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All Others: 55.76%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Non-responsive: 177.43%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863057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Non-responsive: 141.38%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591009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779250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Canada – Negative: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Canada – Negative: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569309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Beauce-Atlas: 0.69% (de minimis)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Beauce-Atlas: 0.12% (de minimis)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043205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Canatal: 0.0%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Canatal: 0.45% (de minimis)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086293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987428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Mexico: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Mexico: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557358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Building Systems de Mexico: 10.58%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Building Systems de Mexico: 0.01% (de minimis)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92971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Corey: 0.0%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Corey: 13.62%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419370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All Others: 10.58%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All Others: 13.62%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9166635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Non responsive: 30.58%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Non responsive: 74.01%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7473499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F2BE552-011E-4101-920D-C091ABB7FD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DC7885-78D7-42F8-8C44-7CB2DAD08A1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965F2426-ABC8-4895-9574-88573246F5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z="1000" b="1" i="1" dirty="0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882164842"/>
      </p:ext>
    </p:extLst>
  </p:cSld>
  <p:clrMapOvr>
    <a:masterClrMapping/>
  </p:clrMapOvr>
  <p:transition spd="slow"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7ED055-3250-459A-BA77-F353C95E7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Commerce Final 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FED5F68-D9FC-4BE2-B1DA-A16339F94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For now, importers of FSS from China and Mexico pay duty deposits at the preliminary rates</a:t>
            </a:r>
          </a:p>
          <a:p>
            <a:pPr lvl="1"/>
            <a:r>
              <a:rPr lang="en-US" sz="1600" dirty="0"/>
              <a:t>AD and CVD rates are largely cumulative</a:t>
            </a:r>
          </a:p>
          <a:p>
            <a:pPr lvl="1"/>
            <a:r>
              <a:rPr lang="en-US" sz="1600" dirty="0"/>
              <a:t>Should begin to generate improvements in the market</a:t>
            </a:r>
          </a:p>
          <a:p>
            <a:r>
              <a:rPr lang="en-US" sz="1800" dirty="0"/>
              <a:t>A key objective is an affirmative determination on Canada</a:t>
            </a:r>
          </a:p>
          <a:p>
            <a:pPr lvl="1"/>
            <a:r>
              <a:rPr lang="en-US" sz="1600" dirty="0"/>
              <a:t>Current results are </a:t>
            </a:r>
            <a:r>
              <a:rPr lang="en-US" sz="1600" u="sng" dirty="0"/>
              <a:t>preliminary</a:t>
            </a:r>
            <a:r>
              <a:rPr lang="en-US" sz="1600" dirty="0"/>
              <a:t> and are likely to change in the final determination</a:t>
            </a:r>
          </a:p>
          <a:p>
            <a:pPr lvl="1"/>
            <a:r>
              <a:rPr lang="en-US" sz="1600" dirty="0"/>
              <a:t>Commerce has continued collecting information and is currently conducting verification, which often results in improved margin scenarios</a:t>
            </a:r>
          </a:p>
          <a:p>
            <a:pPr marL="200025" lvl="1" indent="0">
              <a:spcBef>
                <a:spcPts val="0"/>
              </a:spcBef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ECFE268-3C10-4062-988E-4563B2368B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DC7885-78D7-42F8-8C44-7CB2DAD08A1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03B2B000-077C-4F57-985A-492CE122C9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7400" y="4851759"/>
            <a:ext cx="5181600" cy="246888"/>
          </a:xfrm>
        </p:spPr>
        <p:txBody>
          <a:bodyPr/>
          <a:lstStyle/>
          <a:p>
            <a:pPr algn="ctr"/>
            <a:r>
              <a:rPr lang="en-US" sz="1000" b="1" i="1" dirty="0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273000174"/>
      </p:ext>
    </p:extLst>
  </p:cSld>
  <p:clrMapOvr>
    <a:masterClrMapping/>
  </p:clrMapOvr>
  <p:transition spd="slow"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1ACEA0-BB97-499B-A4A5-D5E6D7FB9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ITC Final Phase Plan of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C09771-4289-4D36-811F-28D445513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A successful ITC final phase depends on industry participation:</a:t>
            </a:r>
          </a:p>
          <a:p>
            <a:pPr lvl="1"/>
            <a:r>
              <a:rPr lang="en-US" sz="1600" dirty="0"/>
              <a:t>“{I}n any final phase of these investigations we would anticipate . . . more extensive cooperation from domestic {fabricators} in responding to the Commission’s questionnaire.”</a:t>
            </a:r>
          </a:p>
          <a:p>
            <a:pPr lvl="1"/>
            <a:r>
              <a:rPr lang="en-US" sz="1600" dirty="0"/>
              <a:t>We need to increase the number of responses to the ITC’s questionnaire!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We will not know the final duty rates until </a:t>
            </a:r>
            <a:r>
              <a:rPr lang="en-US" sz="1800" u="sng" dirty="0"/>
              <a:t>after</a:t>
            </a:r>
            <a:r>
              <a:rPr lang="en-US" sz="1800" dirty="0"/>
              <a:t> ITC questionnaire responses are due</a:t>
            </a:r>
          </a:p>
          <a:p>
            <a:pPr lvl="1"/>
            <a:r>
              <a:rPr lang="en-US" sz="1600" dirty="0"/>
              <a:t>A positive final determination by Commerce </a:t>
            </a:r>
            <a:r>
              <a:rPr lang="en-US" sz="1600" u="sng" dirty="0"/>
              <a:t>could be nullified</a:t>
            </a:r>
            <a:r>
              <a:rPr lang="en-US" sz="1600" dirty="0"/>
              <a:t> by insufficient ITC participation</a:t>
            </a:r>
          </a:p>
          <a:p>
            <a:pPr>
              <a:spcBef>
                <a:spcPts val="600"/>
              </a:spcBef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5169443-9C79-4635-BC05-B79A5C91F1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DC7885-78D7-42F8-8C44-7CB2DAD08A1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83EC00B3-3B87-4B5A-B8B9-52843EAD7D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z="1000" b="1" i="1" dirty="0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479286696"/>
      </p:ext>
    </p:extLst>
  </p:cSld>
  <p:clrMapOvr>
    <a:masterClrMapping/>
  </p:clrMapOvr>
  <p:transition spd="slow"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7196CD-AB96-478A-B611-E59E23FCF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Participation in ITC Final Phase Is Vital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EC8F25D-6E07-44B6-BF0D-A40D6C0C0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789" y="1233054"/>
            <a:ext cx="8305800" cy="3624695"/>
          </a:xfrm>
        </p:spPr>
        <p:txBody>
          <a:bodyPr>
            <a:normAutofit/>
          </a:bodyPr>
          <a:lstStyle/>
          <a:p>
            <a:r>
              <a:rPr lang="en-US" dirty="0"/>
              <a:t>The ITC has chosen a sample of U.S. fabricators to respond to the Questionnaire; participation is </a:t>
            </a:r>
            <a:r>
              <a:rPr lang="en-US" b="1" dirty="0"/>
              <a:t>mandatory </a:t>
            </a:r>
            <a:r>
              <a:rPr lang="en-US" dirty="0"/>
              <a:t>for selected fabricators</a:t>
            </a:r>
          </a:p>
          <a:p>
            <a:pPr lvl="1"/>
            <a:r>
              <a:rPr lang="en-US" dirty="0"/>
              <a:t>Even if you responded to the questionnaire in February, you must still complete the final phase questionnaire</a:t>
            </a:r>
          </a:p>
          <a:p>
            <a:pPr lvl="1"/>
            <a:r>
              <a:rPr lang="en-US" dirty="0"/>
              <a:t>The ITC has created a simplified version of the questionnaire for smaller fabricators (less than 5,000 tons per year) to encourage broader participation</a:t>
            </a:r>
          </a:p>
          <a:p>
            <a:r>
              <a:rPr lang="en-US" dirty="0"/>
              <a:t>Any firm that is willing to file a questionnaire response is </a:t>
            </a:r>
            <a:r>
              <a:rPr lang="en-US" b="1" dirty="0"/>
              <a:t>highly encouraged</a:t>
            </a:r>
            <a:r>
              <a:rPr lang="en-US" dirty="0"/>
              <a:t> to do so, whether or not you receive one from the ITC</a:t>
            </a:r>
          </a:p>
          <a:p>
            <a:r>
              <a:rPr lang="en-US" dirty="0"/>
              <a:t>Strong voluntary participation could significantly increase data coverage and the likelihood of an affirmative determination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1832AD9-59D0-46AF-A5EA-77FA3C859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2DC7885-78D7-42F8-8C44-7CB2DAD08A1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B8635102-AA59-47AA-984F-E093100615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sz="1000" b="1" i="1" dirty="0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237583949"/>
      </p:ext>
    </p:extLst>
  </p:cSld>
  <p:clrMapOvr>
    <a:masterClrMapping/>
  </p:clrMapOvr>
  <p:transition spd="slow">
    <p:strips dir="rd"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Default">
  <a:themeElements>
    <a:clrScheme name="1004 WILEY REIN colors">
      <a:dk1>
        <a:srgbClr val="303030"/>
      </a:dk1>
      <a:lt1>
        <a:sysClr val="window" lastClr="FFFFFF"/>
      </a:lt1>
      <a:dk2>
        <a:srgbClr val="000000"/>
      </a:dk2>
      <a:lt2>
        <a:srgbClr val="DEDEE0"/>
      </a:lt2>
      <a:accent1>
        <a:srgbClr val="85B09A"/>
      </a:accent1>
      <a:accent2>
        <a:srgbClr val="002060"/>
      </a:accent2>
      <a:accent3>
        <a:srgbClr val="00664F"/>
      </a:accent3>
      <a:accent4>
        <a:srgbClr val="0070C0"/>
      </a:accent4>
      <a:accent5>
        <a:srgbClr val="424E5B"/>
      </a:accent5>
      <a:accent6>
        <a:srgbClr val="00664F"/>
      </a:accent6>
      <a:hlink>
        <a:srgbClr val="0070C0"/>
      </a:hlink>
      <a:folHlink>
        <a:srgbClr val="85B09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WileyRein">
      <a:dk1>
        <a:srgbClr val="303030"/>
      </a:dk1>
      <a:lt1>
        <a:sysClr val="window" lastClr="FFFFFF"/>
      </a:lt1>
      <a:dk2>
        <a:srgbClr val="000000"/>
      </a:dk2>
      <a:lt2>
        <a:srgbClr val="DEDEE0"/>
      </a:lt2>
      <a:accent1>
        <a:srgbClr val="0070C0"/>
      </a:accent1>
      <a:accent2>
        <a:srgbClr val="002060"/>
      </a:accent2>
      <a:accent3>
        <a:srgbClr val="85B09A"/>
      </a:accent3>
      <a:accent4>
        <a:srgbClr val="808DA9"/>
      </a:accent4>
      <a:accent5>
        <a:srgbClr val="424E5B"/>
      </a:accent5>
      <a:accent6>
        <a:srgbClr val="00664F"/>
      </a:accent6>
      <a:hlink>
        <a:srgbClr val="0070C0"/>
      </a:hlink>
      <a:folHlink>
        <a:srgbClr val="363639"/>
      </a:folHlink>
    </a:clrScheme>
    <a:fontScheme name="WileyRe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Bef>
            <a:spcPts val="600"/>
          </a:spcBef>
          <a:defRPr sz="1200" dirty="0" smtClean="0">
            <a:solidFill>
              <a:srgbClr val="3F5C6C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
  </Template>
  <TotalTime>31</TotalTime>
  <Words>815</Words>
  <Application>Microsoft Office PowerPoint</Application>
  <PresentationFormat>On-screen Show (16:9)</PresentationFormat>
  <Paragraphs>124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Wingdings</vt:lpstr>
      <vt:lpstr>Default</vt:lpstr>
      <vt:lpstr>Clarity</vt:lpstr>
      <vt:lpstr>Trade Case Update </vt:lpstr>
      <vt:lpstr>Walters Press Release </vt:lpstr>
      <vt:lpstr>Fabricated Structural Steel from Canada, China, and Mexico: Trade Case Update</vt:lpstr>
      <vt:lpstr>Overview of AD/CVD Cases </vt:lpstr>
      <vt:lpstr>FSS Trade Case Timeline</vt:lpstr>
      <vt:lpstr>Preliminary AD &amp; CVD Margins</vt:lpstr>
      <vt:lpstr>Goals for Commerce Final Phase</vt:lpstr>
      <vt:lpstr>ITC Final Phase Plan of Action</vt:lpstr>
      <vt:lpstr>Participation in ITC Final Phase Is Vital</vt:lpstr>
      <vt:lpstr>Conclusion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Bill</dc:creator>
  <cp:lastModifiedBy>Bill</cp:lastModifiedBy>
  <cp:revision>122</cp:revision>
  <cp:lastPrinted>1900-01-01T05:00:00Z</cp:lastPrinted>
  <dcterms:created xsi:type="dcterms:W3CDTF">1900-01-01T05:00:00Z</dcterms:created>
  <dcterms:modified xsi:type="dcterms:W3CDTF">2019-11-07T02:15:11Z</dcterms:modified>
</cp:coreProperties>
</file>