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6" r:id="rId6"/>
  </p:sldMasterIdLst>
  <p:notesMasterIdLst>
    <p:notesMasterId r:id="rId20"/>
  </p:notesMasterIdLst>
  <p:handoutMasterIdLst>
    <p:handoutMasterId r:id="rId21"/>
  </p:handoutMasterIdLst>
  <p:sldIdLst>
    <p:sldId id="296" r:id="rId7"/>
    <p:sldId id="358" r:id="rId8"/>
    <p:sldId id="356" r:id="rId9"/>
    <p:sldId id="303" r:id="rId10"/>
    <p:sldId id="336" r:id="rId11"/>
    <p:sldId id="335" r:id="rId12"/>
    <p:sldId id="342" r:id="rId13"/>
    <p:sldId id="343" r:id="rId14"/>
    <p:sldId id="344" r:id="rId15"/>
    <p:sldId id="345" r:id="rId16"/>
    <p:sldId id="359" r:id="rId17"/>
    <p:sldId id="351" r:id="rId18"/>
    <p:sldId id="312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49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2"/>
    </p:cViewPr>
  </p:sorterViewPr>
  <p:notesViewPr>
    <p:cSldViewPr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09C15-2B63-4403-9329-4C8705C9A59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A7D0AE-1D52-4DE5-A6C7-EBFFE1379837}">
      <dgm:prSet phldrT="[Text]"/>
      <dgm:spPr/>
      <dgm:t>
        <a:bodyPr/>
        <a:lstStyle/>
        <a:p>
          <a:r>
            <a:rPr lang="en-US" b="1" dirty="0"/>
            <a:t>BCCC</a:t>
          </a:r>
          <a:br>
            <a:rPr lang="en-US" b="1" dirty="0"/>
          </a:br>
          <a:r>
            <a:rPr lang="en-US" b="1" dirty="0"/>
            <a:t>Center for Workforce Development</a:t>
          </a:r>
        </a:p>
      </dgm:t>
    </dgm:pt>
    <dgm:pt modelId="{B17E87FE-6D3F-4218-AA32-C2B04ED1221E}" type="parTrans" cxnId="{B360515F-0082-47F1-81C7-8913758507DD}">
      <dgm:prSet/>
      <dgm:spPr/>
      <dgm:t>
        <a:bodyPr/>
        <a:lstStyle/>
        <a:p>
          <a:endParaRPr lang="en-US"/>
        </a:p>
      </dgm:t>
    </dgm:pt>
    <dgm:pt modelId="{2332B679-2F40-4BA5-BC98-D7F9E87ECCE1}" type="sibTrans" cxnId="{B360515F-0082-47F1-81C7-8913758507DD}">
      <dgm:prSet/>
      <dgm:spPr/>
      <dgm:t>
        <a:bodyPr/>
        <a:lstStyle/>
        <a:p>
          <a:endParaRPr lang="en-US"/>
        </a:p>
      </dgm:t>
    </dgm:pt>
    <dgm:pt modelId="{0CEF5366-3791-4376-AEED-A6825A47282A}">
      <dgm:prSet phldrT="[Text]"/>
      <dgm:spPr/>
      <dgm:t>
        <a:bodyPr/>
        <a:lstStyle/>
        <a:p>
          <a:r>
            <a:rPr lang="en-US" b="1" dirty="0"/>
            <a:t>Customized Training</a:t>
          </a:r>
        </a:p>
      </dgm:t>
    </dgm:pt>
    <dgm:pt modelId="{9F2D34D8-6B22-47C8-9429-445E43A2723E}" type="parTrans" cxnId="{AC776409-CB57-49DF-9C96-9AFF47428A79}">
      <dgm:prSet/>
      <dgm:spPr/>
      <dgm:t>
        <a:bodyPr/>
        <a:lstStyle/>
        <a:p>
          <a:endParaRPr lang="en-US"/>
        </a:p>
      </dgm:t>
    </dgm:pt>
    <dgm:pt modelId="{FF8057C1-4BF4-4C16-9D31-47A85E5625A6}" type="sibTrans" cxnId="{AC776409-CB57-49DF-9C96-9AFF47428A79}">
      <dgm:prSet/>
      <dgm:spPr/>
      <dgm:t>
        <a:bodyPr/>
        <a:lstStyle/>
        <a:p>
          <a:endParaRPr lang="en-US"/>
        </a:p>
      </dgm:t>
    </dgm:pt>
    <dgm:pt modelId="{7D35D10E-F958-4E2F-B1C8-CAB76485623A}">
      <dgm:prSet phldrT="[Text]"/>
      <dgm:spPr/>
      <dgm:t>
        <a:bodyPr/>
        <a:lstStyle/>
        <a:p>
          <a:r>
            <a:rPr lang="en-US" b="1" dirty="0"/>
            <a:t>EARN</a:t>
          </a:r>
        </a:p>
      </dgm:t>
    </dgm:pt>
    <dgm:pt modelId="{BDEB39F9-56C7-40D3-8B3B-690E4B945E22}" type="parTrans" cxnId="{88BACFC6-7F1B-4F1A-B73E-111330FBCD9A}">
      <dgm:prSet/>
      <dgm:spPr/>
      <dgm:t>
        <a:bodyPr/>
        <a:lstStyle/>
        <a:p>
          <a:endParaRPr lang="en-US"/>
        </a:p>
      </dgm:t>
    </dgm:pt>
    <dgm:pt modelId="{D35EDA87-C8AE-4BB4-8857-CE69CF5AD049}" type="sibTrans" cxnId="{88BACFC6-7F1B-4F1A-B73E-111330FBCD9A}">
      <dgm:prSet/>
      <dgm:spPr/>
      <dgm:t>
        <a:bodyPr/>
        <a:lstStyle/>
        <a:p>
          <a:endParaRPr lang="en-US"/>
        </a:p>
      </dgm:t>
    </dgm:pt>
    <dgm:pt modelId="{E9783C27-71D7-4CE5-B0F5-E352AC14CDDD}">
      <dgm:prSet phldrT="[Text]"/>
      <dgm:spPr/>
      <dgm:t>
        <a:bodyPr/>
        <a:lstStyle/>
        <a:p>
          <a:r>
            <a:rPr lang="en-US" b="1" dirty="0"/>
            <a:t>Industrial &amp; Technical Training</a:t>
          </a:r>
        </a:p>
      </dgm:t>
    </dgm:pt>
    <dgm:pt modelId="{30874FA5-FE2E-489D-80F5-26822BD7D6E1}" type="parTrans" cxnId="{51709BC3-F85A-409A-92B0-3A9951CD2D82}">
      <dgm:prSet/>
      <dgm:spPr/>
      <dgm:t>
        <a:bodyPr/>
        <a:lstStyle/>
        <a:p>
          <a:endParaRPr lang="en-US"/>
        </a:p>
      </dgm:t>
    </dgm:pt>
    <dgm:pt modelId="{6CDA1829-C0DE-4E94-8FE9-2C0F733686A1}" type="sibTrans" cxnId="{51709BC3-F85A-409A-92B0-3A9951CD2D82}">
      <dgm:prSet/>
      <dgm:spPr/>
      <dgm:t>
        <a:bodyPr/>
        <a:lstStyle/>
        <a:p>
          <a:endParaRPr lang="en-US"/>
        </a:p>
      </dgm:t>
    </dgm:pt>
    <dgm:pt modelId="{41DB8D32-2A19-4057-8AA5-50E4B7DF7842}">
      <dgm:prSet phldrT="[Text]"/>
      <dgm:spPr/>
      <dgm:t>
        <a:bodyPr/>
        <a:lstStyle/>
        <a:p>
          <a:r>
            <a:rPr lang="en-US" b="1" dirty="0"/>
            <a:t>Out-of-School Youth</a:t>
          </a:r>
        </a:p>
      </dgm:t>
    </dgm:pt>
    <dgm:pt modelId="{8DCFFE17-684E-4113-B722-A11E4D186722}" type="parTrans" cxnId="{AD0B1147-B7DF-4145-A014-CA52045E7906}">
      <dgm:prSet/>
      <dgm:spPr/>
      <dgm:t>
        <a:bodyPr/>
        <a:lstStyle/>
        <a:p>
          <a:endParaRPr lang="en-US"/>
        </a:p>
      </dgm:t>
    </dgm:pt>
    <dgm:pt modelId="{6BD2FD9C-FFEB-40BF-9B59-F77D63C17C10}" type="sibTrans" cxnId="{AD0B1147-B7DF-4145-A014-CA52045E7906}">
      <dgm:prSet/>
      <dgm:spPr/>
      <dgm:t>
        <a:bodyPr/>
        <a:lstStyle/>
        <a:p>
          <a:endParaRPr lang="en-US"/>
        </a:p>
      </dgm:t>
    </dgm:pt>
    <dgm:pt modelId="{BA802153-6C69-4D00-B7AD-8176543F35B4}">
      <dgm:prSet phldrT="[Text]" phldr="1"/>
      <dgm:spPr/>
      <dgm:t>
        <a:bodyPr/>
        <a:lstStyle/>
        <a:p>
          <a:endParaRPr lang="en-US"/>
        </a:p>
      </dgm:t>
    </dgm:pt>
    <dgm:pt modelId="{F5BEEF64-28CC-4856-88A7-AB7640DB122E}" type="parTrans" cxnId="{271F33DE-58BD-44BF-9402-532C4EB52418}">
      <dgm:prSet/>
      <dgm:spPr/>
      <dgm:t>
        <a:bodyPr/>
        <a:lstStyle/>
        <a:p>
          <a:endParaRPr lang="en-US"/>
        </a:p>
      </dgm:t>
    </dgm:pt>
    <dgm:pt modelId="{9EFF266A-A7EA-4368-A617-75A2AA23AEB9}" type="sibTrans" cxnId="{271F33DE-58BD-44BF-9402-532C4EB52418}">
      <dgm:prSet/>
      <dgm:spPr/>
      <dgm:t>
        <a:bodyPr/>
        <a:lstStyle/>
        <a:p>
          <a:endParaRPr lang="en-US"/>
        </a:p>
      </dgm:t>
    </dgm:pt>
    <dgm:pt modelId="{F260BD4D-8419-4C70-85EA-687A72F5ADEA}">
      <dgm:prSet phldrT="[Text]" phldr="1"/>
      <dgm:spPr/>
      <dgm:t>
        <a:bodyPr/>
        <a:lstStyle/>
        <a:p>
          <a:endParaRPr lang="en-US"/>
        </a:p>
      </dgm:t>
    </dgm:pt>
    <dgm:pt modelId="{3FACCE6C-B495-49F9-95A9-F4F5FBF06B2F}" type="parTrans" cxnId="{57B5FF18-AC38-4630-AC09-85469822DC21}">
      <dgm:prSet/>
      <dgm:spPr/>
      <dgm:t>
        <a:bodyPr/>
        <a:lstStyle/>
        <a:p>
          <a:endParaRPr lang="en-US"/>
        </a:p>
      </dgm:t>
    </dgm:pt>
    <dgm:pt modelId="{CA4AD4B2-0251-4DC5-9CE7-FD90F6799348}" type="sibTrans" cxnId="{57B5FF18-AC38-4630-AC09-85469822DC21}">
      <dgm:prSet/>
      <dgm:spPr/>
      <dgm:t>
        <a:bodyPr/>
        <a:lstStyle/>
        <a:p>
          <a:endParaRPr lang="en-US"/>
        </a:p>
      </dgm:t>
    </dgm:pt>
    <dgm:pt modelId="{A6DCA43F-61BF-4D9D-B319-244CFAE3E2B8}" type="pres">
      <dgm:prSet presAssocID="{FFC09C15-2B63-4403-9329-4C8705C9A59B}" presName="composite" presStyleCnt="0">
        <dgm:presLayoutVars>
          <dgm:chMax val="1"/>
          <dgm:dir/>
          <dgm:resizeHandles val="exact"/>
        </dgm:presLayoutVars>
      </dgm:prSet>
      <dgm:spPr/>
    </dgm:pt>
    <dgm:pt modelId="{011870AC-9DB9-4139-94F8-A4DA2844BCB9}" type="pres">
      <dgm:prSet presAssocID="{FFC09C15-2B63-4403-9329-4C8705C9A59B}" presName="radial" presStyleCnt="0">
        <dgm:presLayoutVars>
          <dgm:animLvl val="ctr"/>
        </dgm:presLayoutVars>
      </dgm:prSet>
      <dgm:spPr/>
    </dgm:pt>
    <dgm:pt modelId="{B8AF960F-D6DF-452B-88AB-D51C2903F834}" type="pres">
      <dgm:prSet presAssocID="{BEA7D0AE-1D52-4DE5-A6C7-EBFFE1379837}" presName="centerShape" presStyleLbl="vennNode1" presStyleIdx="0" presStyleCnt="5"/>
      <dgm:spPr/>
    </dgm:pt>
    <dgm:pt modelId="{CB113266-F813-4B4D-8D78-7BE857D494BB}" type="pres">
      <dgm:prSet presAssocID="{0CEF5366-3791-4376-AEED-A6825A47282A}" presName="node" presStyleLbl="vennNode1" presStyleIdx="1" presStyleCnt="5">
        <dgm:presLayoutVars>
          <dgm:bulletEnabled val="1"/>
        </dgm:presLayoutVars>
      </dgm:prSet>
      <dgm:spPr/>
    </dgm:pt>
    <dgm:pt modelId="{2602CAE2-7699-4CB6-AAA5-E6A325B7EF00}" type="pres">
      <dgm:prSet presAssocID="{7D35D10E-F958-4E2F-B1C8-CAB76485623A}" presName="node" presStyleLbl="vennNode1" presStyleIdx="2" presStyleCnt="5" custRadScaleRad="97339" custRadScaleInc="14616">
        <dgm:presLayoutVars>
          <dgm:bulletEnabled val="1"/>
        </dgm:presLayoutVars>
      </dgm:prSet>
      <dgm:spPr/>
    </dgm:pt>
    <dgm:pt modelId="{9DF97DB4-2BBF-4A53-B897-80E53E2D938B}" type="pres">
      <dgm:prSet presAssocID="{E9783C27-71D7-4CE5-B0F5-E352AC14CDDD}" presName="node" presStyleLbl="vennNode1" presStyleIdx="3" presStyleCnt="5" custScaleY="100371" custRadScaleRad="100744" custRadScaleInc="27109">
        <dgm:presLayoutVars>
          <dgm:bulletEnabled val="1"/>
        </dgm:presLayoutVars>
      </dgm:prSet>
      <dgm:spPr/>
    </dgm:pt>
    <dgm:pt modelId="{D38EE9A8-1407-49CC-9655-D38A50A8B63A}" type="pres">
      <dgm:prSet presAssocID="{41DB8D32-2A19-4057-8AA5-50E4B7DF7842}" presName="node" presStyleLbl="vennNode1" presStyleIdx="4" presStyleCnt="5" custRadScaleRad="101081" custRadScaleInc="-14213">
        <dgm:presLayoutVars>
          <dgm:bulletEnabled val="1"/>
        </dgm:presLayoutVars>
      </dgm:prSet>
      <dgm:spPr/>
    </dgm:pt>
  </dgm:ptLst>
  <dgm:cxnLst>
    <dgm:cxn modelId="{FEE57004-185A-46F6-8EC7-FFECFB157F43}" type="presOf" srcId="{7D35D10E-F958-4E2F-B1C8-CAB76485623A}" destId="{2602CAE2-7699-4CB6-AAA5-E6A325B7EF00}" srcOrd="0" destOrd="0" presId="urn:microsoft.com/office/officeart/2005/8/layout/radial3"/>
    <dgm:cxn modelId="{AC776409-CB57-49DF-9C96-9AFF47428A79}" srcId="{BEA7D0AE-1D52-4DE5-A6C7-EBFFE1379837}" destId="{0CEF5366-3791-4376-AEED-A6825A47282A}" srcOrd="0" destOrd="0" parTransId="{9F2D34D8-6B22-47C8-9429-445E43A2723E}" sibTransId="{FF8057C1-4BF4-4C16-9D31-47A85E5625A6}"/>
    <dgm:cxn modelId="{2021A616-5A4E-4248-B6C2-B8EB912CE7EA}" type="presOf" srcId="{E9783C27-71D7-4CE5-B0F5-E352AC14CDDD}" destId="{9DF97DB4-2BBF-4A53-B897-80E53E2D938B}" srcOrd="0" destOrd="0" presId="urn:microsoft.com/office/officeart/2005/8/layout/radial3"/>
    <dgm:cxn modelId="{57B5FF18-AC38-4630-AC09-85469822DC21}" srcId="{FFC09C15-2B63-4403-9329-4C8705C9A59B}" destId="{F260BD4D-8419-4C70-85EA-687A72F5ADEA}" srcOrd="2" destOrd="0" parTransId="{3FACCE6C-B495-49F9-95A9-F4F5FBF06B2F}" sibTransId="{CA4AD4B2-0251-4DC5-9CE7-FD90F6799348}"/>
    <dgm:cxn modelId="{B360515F-0082-47F1-81C7-8913758507DD}" srcId="{FFC09C15-2B63-4403-9329-4C8705C9A59B}" destId="{BEA7D0AE-1D52-4DE5-A6C7-EBFFE1379837}" srcOrd="0" destOrd="0" parTransId="{B17E87FE-6D3F-4218-AA32-C2B04ED1221E}" sibTransId="{2332B679-2F40-4BA5-BC98-D7F9E87ECCE1}"/>
    <dgm:cxn modelId="{AD0B1147-B7DF-4145-A014-CA52045E7906}" srcId="{BEA7D0AE-1D52-4DE5-A6C7-EBFFE1379837}" destId="{41DB8D32-2A19-4057-8AA5-50E4B7DF7842}" srcOrd="3" destOrd="0" parTransId="{8DCFFE17-684E-4113-B722-A11E4D186722}" sibTransId="{6BD2FD9C-FFEB-40BF-9B59-F77D63C17C10}"/>
    <dgm:cxn modelId="{7FAE6D7E-C810-4471-A210-55560F58699E}" type="presOf" srcId="{BEA7D0AE-1D52-4DE5-A6C7-EBFFE1379837}" destId="{B8AF960F-D6DF-452B-88AB-D51C2903F834}" srcOrd="0" destOrd="0" presId="urn:microsoft.com/office/officeart/2005/8/layout/radial3"/>
    <dgm:cxn modelId="{9437069D-E86E-4575-9D54-7079AE9229DA}" type="presOf" srcId="{41DB8D32-2A19-4057-8AA5-50E4B7DF7842}" destId="{D38EE9A8-1407-49CC-9655-D38A50A8B63A}" srcOrd="0" destOrd="0" presId="urn:microsoft.com/office/officeart/2005/8/layout/radial3"/>
    <dgm:cxn modelId="{DB16B3B2-66CB-4094-8077-5026134A27C2}" type="presOf" srcId="{FFC09C15-2B63-4403-9329-4C8705C9A59B}" destId="{A6DCA43F-61BF-4D9D-B319-244CFAE3E2B8}" srcOrd="0" destOrd="0" presId="urn:microsoft.com/office/officeart/2005/8/layout/radial3"/>
    <dgm:cxn modelId="{51709BC3-F85A-409A-92B0-3A9951CD2D82}" srcId="{BEA7D0AE-1D52-4DE5-A6C7-EBFFE1379837}" destId="{E9783C27-71D7-4CE5-B0F5-E352AC14CDDD}" srcOrd="2" destOrd="0" parTransId="{30874FA5-FE2E-489D-80F5-26822BD7D6E1}" sibTransId="{6CDA1829-C0DE-4E94-8FE9-2C0F733686A1}"/>
    <dgm:cxn modelId="{88BACFC6-7F1B-4F1A-B73E-111330FBCD9A}" srcId="{BEA7D0AE-1D52-4DE5-A6C7-EBFFE1379837}" destId="{7D35D10E-F958-4E2F-B1C8-CAB76485623A}" srcOrd="1" destOrd="0" parTransId="{BDEB39F9-56C7-40D3-8B3B-690E4B945E22}" sibTransId="{D35EDA87-C8AE-4BB4-8857-CE69CF5AD049}"/>
    <dgm:cxn modelId="{4C8122D8-D6A8-4F7B-ACA2-D5BFEEC77652}" type="presOf" srcId="{0CEF5366-3791-4376-AEED-A6825A47282A}" destId="{CB113266-F813-4B4D-8D78-7BE857D494BB}" srcOrd="0" destOrd="0" presId="urn:microsoft.com/office/officeart/2005/8/layout/radial3"/>
    <dgm:cxn modelId="{271F33DE-58BD-44BF-9402-532C4EB52418}" srcId="{FFC09C15-2B63-4403-9329-4C8705C9A59B}" destId="{BA802153-6C69-4D00-B7AD-8176543F35B4}" srcOrd="1" destOrd="0" parTransId="{F5BEEF64-28CC-4856-88A7-AB7640DB122E}" sibTransId="{9EFF266A-A7EA-4368-A617-75A2AA23AEB9}"/>
    <dgm:cxn modelId="{DDBE6D5A-C315-489B-B3B1-931CFBE31A13}" type="presParOf" srcId="{A6DCA43F-61BF-4D9D-B319-244CFAE3E2B8}" destId="{011870AC-9DB9-4139-94F8-A4DA2844BCB9}" srcOrd="0" destOrd="0" presId="urn:microsoft.com/office/officeart/2005/8/layout/radial3"/>
    <dgm:cxn modelId="{ED83873C-1406-4E6F-BE0E-98B6D1E1AC6A}" type="presParOf" srcId="{011870AC-9DB9-4139-94F8-A4DA2844BCB9}" destId="{B8AF960F-D6DF-452B-88AB-D51C2903F834}" srcOrd="0" destOrd="0" presId="urn:microsoft.com/office/officeart/2005/8/layout/radial3"/>
    <dgm:cxn modelId="{48D99BF0-7C0C-4C8E-8116-D26210E72EF0}" type="presParOf" srcId="{011870AC-9DB9-4139-94F8-A4DA2844BCB9}" destId="{CB113266-F813-4B4D-8D78-7BE857D494BB}" srcOrd="1" destOrd="0" presId="urn:microsoft.com/office/officeart/2005/8/layout/radial3"/>
    <dgm:cxn modelId="{BDEA549E-6974-4371-8594-ED6C31DA54B8}" type="presParOf" srcId="{011870AC-9DB9-4139-94F8-A4DA2844BCB9}" destId="{2602CAE2-7699-4CB6-AAA5-E6A325B7EF00}" srcOrd="2" destOrd="0" presId="urn:microsoft.com/office/officeart/2005/8/layout/radial3"/>
    <dgm:cxn modelId="{98C4EAAA-C8E3-47E9-A74D-A3E78F1C3550}" type="presParOf" srcId="{011870AC-9DB9-4139-94F8-A4DA2844BCB9}" destId="{9DF97DB4-2BBF-4A53-B897-80E53E2D938B}" srcOrd="3" destOrd="0" presId="urn:microsoft.com/office/officeart/2005/8/layout/radial3"/>
    <dgm:cxn modelId="{ED9717DA-837F-4E9E-9807-24398F717940}" type="presParOf" srcId="{011870AC-9DB9-4139-94F8-A4DA2844BCB9}" destId="{D38EE9A8-1407-49CC-9655-D38A50A8B6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F960F-D6DF-452B-88AB-D51C2903F834}">
      <dsp:nvSpPr>
        <dsp:cNvPr id="0" name=""/>
        <dsp:cNvSpPr/>
      </dsp:nvSpPr>
      <dsp:spPr>
        <a:xfrm>
          <a:off x="2805571" y="958200"/>
          <a:ext cx="2389857" cy="23898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BCCC</a:t>
          </a:r>
          <a:br>
            <a:rPr lang="en-US" sz="2200" b="1" kern="1200" dirty="0"/>
          </a:br>
          <a:r>
            <a:rPr lang="en-US" sz="2200" b="1" kern="1200" dirty="0"/>
            <a:t>Center for Workforce Development</a:t>
          </a:r>
        </a:p>
      </dsp:txBody>
      <dsp:txXfrm>
        <a:off x="3155557" y="1308186"/>
        <a:ext cx="1689885" cy="1689885"/>
      </dsp:txXfrm>
    </dsp:sp>
    <dsp:sp modelId="{CB113266-F813-4B4D-8D78-7BE857D494BB}">
      <dsp:nvSpPr>
        <dsp:cNvPr id="0" name=""/>
        <dsp:cNvSpPr/>
      </dsp:nvSpPr>
      <dsp:spPr>
        <a:xfrm>
          <a:off x="3403035" y="-681"/>
          <a:ext cx="1194928" cy="11949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Customized Training</a:t>
          </a:r>
        </a:p>
      </dsp:txBody>
      <dsp:txXfrm>
        <a:off x="3578028" y="174312"/>
        <a:ext cx="844942" cy="844942"/>
      </dsp:txXfrm>
    </dsp:sp>
    <dsp:sp modelId="{2602CAE2-7699-4CB6-AAA5-E6A325B7EF00}">
      <dsp:nvSpPr>
        <dsp:cNvPr id="0" name=""/>
        <dsp:cNvSpPr/>
      </dsp:nvSpPr>
      <dsp:spPr>
        <a:xfrm>
          <a:off x="4878216" y="1900427"/>
          <a:ext cx="1194928" cy="11949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EARN</a:t>
          </a:r>
        </a:p>
      </dsp:txBody>
      <dsp:txXfrm>
        <a:off x="5053209" y="2075420"/>
        <a:ext cx="844942" cy="844942"/>
      </dsp:txXfrm>
    </dsp:sp>
    <dsp:sp modelId="{9DF97DB4-2BBF-4A53-B897-80E53E2D938B}">
      <dsp:nvSpPr>
        <dsp:cNvPr id="0" name=""/>
        <dsp:cNvSpPr/>
      </dsp:nvSpPr>
      <dsp:spPr>
        <a:xfrm>
          <a:off x="2755365" y="2981354"/>
          <a:ext cx="1194928" cy="11993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Industrial &amp; Technical Training</a:t>
          </a:r>
        </a:p>
      </dsp:txBody>
      <dsp:txXfrm>
        <a:off x="2930358" y="3156996"/>
        <a:ext cx="844942" cy="848077"/>
      </dsp:txXfrm>
    </dsp:sp>
    <dsp:sp modelId="{D38EE9A8-1407-49CC-9655-D38A50A8B63A}">
      <dsp:nvSpPr>
        <dsp:cNvPr id="0" name=""/>
        <dsp:cNvSpPr/>
      </dsp:nvSpPr>
      <dsp:spPr>
        <a:xfrm>
          <a:off x="1868908" y="1903976"/>
          <a:ext cx="1194928" cy="119492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Out-of-School Youth</a:t>
          </a:r>
        </a:p>
      </dsp:txBody>
      <dsp:txXfrm>
        <a:off x="2043901" y="2078969"/>
        <a:ext cx="844942" cy="84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2A67A1C7-0912-4A35-9744-3B21DE1A705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0060C7BF-9376-42D2-85E8-07EDC6E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AAEB1739-B8AD-42B0-AD63-6F10FC3617F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B887BA2A-0786-4D4F-9130-A7C1FE4D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3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9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8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0FEF-EB45-0843-82AD-217B755828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BA2A-0786-4D4F-9130-A7C1FE4D3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0FEF-EB45-0843-82AD-217B75582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0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0FEF-EB45-0843-82AD-217B75582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5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0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11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88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for Secondary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9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22" y="4767263"/>
            <a:ext cx="1430977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79213" y="1827754"/>
            <a:ext cx="69333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119" y="504221"/>
            <a:ext cx="6297447" cy="74451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17" y="1248731"/>
            <a:ext cx="6297448" cy="429816"/>
          </a:xfrm>
        </p:spPr>
        <p:txBody>
          <a:bodyPr>
            <a:noAutofit/>
          </a:bodyPr>
          <a:lstStyle>
            <a:lvl1pPr>
              <a:buNone/>
              <a:defRPr sz="1800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879214" y="2036894"/>
            <a:ext cx="3175275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511525" y="2036894"/>
            <a:ext cx="3175275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1879600" y="3027760"/>
            <a:ext cx="6807200" cy="1739503"/>
          </a:xfrm>
        </p:spPr>
        <p:txBody>
          <a:bodyPr>
            <a:normAutofit/>
          </a:bodyPr>
          <a:lstStyle>
            <a:lvl1pPr>
              <a:buNone/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5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5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5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2366"/>
            <a:ext cx="1167976" cy="476113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-46958"/>
            <a:ext cx="9144000" cy="382367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335409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5038" y="659303"/>
            <a:ext cx="7048003" cy="8823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5576" y="1737122"/>
            <a:ext cx="7046913" cy="2805113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5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5850"/>
            <a:ext cx="8458200" cy="154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43200"/>
            <a:ext cx="8458200" cy="154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22" y="4767263"/>
            <a:ext cx="1430977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53582" y="1403555"/>
            <a:ext cx="611073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53582" y="504220"/>
            <a:ext cx="5376610" cy="43986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53970" y="944088"/>
            <a:ext cx="5376223" cy="352589"/>
          </a:xfrm>
        </p:spPr>
        <p:txBody>
          <a:bodyPr>
            <a:noAutofit/>
          </a:bodyPr>
          <a:lstStyle>
            <a:lvl1pPr>
              <a:buNone/>
              <a:defRPr sz="1500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653970" y="1631486"/>
            <a:ext cx="3175275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320145" y="1631486"/>
            <a:ext cx="3141411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1654356" y="2671948"/>
            <a:ext cx="6807200" cy="2095315"/>
          </a:xfrm>
        </p:spPr>
        <p:txBody>
          <a:bodyPr>
            <a:normAutofit/>
          </a:bodyPr>
          <a:lstStyle>
            <a:lvl1pPr>
              <a:buNone/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5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5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8451"/>
            <a:ext cx="1167976" cy="485504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0" y="-46958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0" y="288451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43" y="459378"/>
            <a:ext cx="779438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6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4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1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3446" y="4767263"/>
            <a:ext cx="1512268" cy="273844"/>
          </a:xfrm>
        </p:spPr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47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0831" y="4767263"/>
            <a:ext cx="1145969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82366"/>
            <a:ext cx="1167976" cy="476113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0" y="335409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53447" y="1475993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54189" y="1719262"/>
            <a:ext cx="6486525" cy="27967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7"/>
          <p:cNvSpPr>
            <a:spLocks noGrp="1"/>
          </p:cNvSpPr>
          <p:nvPr>
            <p:ph type="title"/>
          </p:nvPr>
        </p:nvSpPr>
        <p:spPr>
          <a:xfrm>
            <a:off x="1753446" y="576658"/>
            <a:ext cx="5376610" cy="439868"/>
          </a:xfrm>
        </p:spPr>
        <p:txBody>
          <a:bodyPr>
            <a:normAutofit/>
          </a:bodyPr>
          <a:lstStyle>
            <a:lvl1pPr algn="l">
              <a:defRPr sz="2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753834" y="1016526"/>
            <a:ext cx="5376223" cy="352589"/>
          </a:xfrm>
        </p:spPr>
        <p:txBody>
          <a:bodyPr>
            <a:noAutofit/>
          </a:bodyPr>
          <a:lstStyle>
            <a:lvl1pPr>
              <a:buNone/>
              <a:defRPr sz="15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sub-headline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43" y="459378"/>
            <a:ext cx="779438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22" y="4767263"/>
            <a:ext cx="1430977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53582" y="1403555"/>
            <a:ext cx="611073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53582" y="504220"/>
            <a:ext cx="5376610" cy="43986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53970" y="944088"/>
            <a:ext cx="5376223" cy="352589"/>
          </a:xfrm>
        </p:spPr>
        <p:txBody>
          <a:bodyPr>
            <a:noAutofit/>
          </a:bodyPr>
          <a:lstStyle>
            <a:lvl1pPr>
              <a:buNone/>
              <a:defRPr sz="15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653970" y="1631486"/>
            <a:ext cx="3175275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320145" y="1631486"/>
            <a:ext cx="3141411" cy="810816"/>
          </a:xfrm>
        </p:spPr>
        <p:txBody>
          <a:bodyPr/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1654356" y="2671948"/>
            <a:ext cx="6807200" cy="2095315"/>
          </a:xfrm>
        </p:spPr>
        <p:txBody>
          <a:bodyPr>
            <a:normAutofit/>
          </a:bodyPr>
          <a:lstStyle>
            <a:lvl1pPr>
              <a:buNone/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5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5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8451"/>
            <a:ext cx="1167976" cy="485504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0" y="-46958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0" y="288451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2135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176" y="1812132"/>
            <a:ext cx="657893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935" y="3063834"/>
            <a:ext cx="5842661" cy="1165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522" y="4767263"/>
            <a:ext cx="1422824" cy="273844"/>
          </a:xfrm>
        </p:spPr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47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0831" y="4767263"/>
            <a:ext cx="1145969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82366"/>
            <a:ext cx="1167976" cy="476113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0" y="335409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4795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9" y="1701140"/>
            <a:ext cx="7107381" cy="2893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5038" y="4767263"/>
            <a:ext cx="1591294" cy="273844"/>
          </a:xfrm>
        </p:spPr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9842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22" y="4767263"/>
            <a:ext cx="1430977" cy="273844"/>
          </a:xfrm>
        </p:spPr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665" y="2180035"/>
            <a:ext cx="7034048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4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5" y="685801"/>
            <a:ext cx="6109855" cy="7481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038" y="1995055"/>
            <a:ext cx="3072350" cy="259956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95055"/>
            <a:ext cx="4041775" cy="259956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1" y="659303"/>
            <a:ext cx="6248398" cy="88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551" y="1701140"/>
            <a:ext cx="6834248" cy="289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038" y="4767263"/>
            <a:ext cx="13300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DEB1B141-2E15-44E0-AF5B-934FBCE673B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6A567A35-C166-4F79-AC72-07E58A7B3C3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82366"/>
            <a:ext cx="1167976" cy="4761134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0" y="-46958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0" y="335409"/>
            <a:ext cx="9144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5478"/>
            <a:ext cx="957408" cy="1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 cap="none" spc="0" baseline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F411-48B7-6040-8959-B24790F96D7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512" y="2078819"/>
            <a:ext cx="4976129" cy="7960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Building the Manufacturing Workforce Pipeline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0"/>
            <a:ext cx="6858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335409"/>
            <a:ext cx="6858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3328" y="3948321"/>
            <a:ext cx="33138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 dirty="0">
                <a:latin typeface="Calibri"/>
              </a:rPr>
              <a:t>Presentation </a:t>
            </a:r>
            <a:r>
              <a:rPr lang="en-US" sz="1050" i="1" dirty="0"/>
              <a:t>Mid Atlantic Steel Fabricators Association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Susan Herring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Executive Director, Workforce Development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Stephanie Wenger</a:t>
            </a:r>
            <a:br>
              <a:rPr lang="en-US" sz="1050" dirty="0">
                <a:latin typeface="Calibri"/>
              </a:rPr>
            </a:br>
            <a:r>
              <a:rPr lang="en-US" sz="1050" dirty="0">
                <a:latin typeface="Calibri"/>
              </a:rPr>
              <a:t>Assistant Director, 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168250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09410" y="1456943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0" y="606426"/>
            <a:ext cx="5999824" cy="416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Training Descriptions and Approach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24000" y="1022483"/>
            <a:ext cx="6228425" cy="314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16D8E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Metalwork &amp; Industrial Maintenance Pre-Apprenticeship Training Programs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1177" y="1652724"/>
            <a:ext cx="45894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Nationally recognized credentials</a:t>
            </a:r>
          </a:p>
          <a:p>
            <a:pPr marL="600075" lvl="1" indent="-257175" defTabSz="342900">
              <a:buFontTx/>
              <a:buChar char="-"/>
            </a:pPr>
            <a:r>
              <a:rPr lang="en-US" sz="1650" dirty="0">
                <a:latin typeface="Calibri"/>
              </a:rPr>
              <a:t>OSHA 10</a:t>
            </a:r>
          </a:p>
          <a:p>
            <a:pPr marL="600075" lvl="1" indent="-257175" defTabSz="342900">
              <a:buFontTx/>
              <a:buChar char="-"/>
            </a:pPr>
            <a:r>
              <a:rPr lang="en-US" sz="1650" dirty="0">
                <a:latin typeface="Calibri"/>
              </a:rPr>
              <a:t>OSHA Forklift Safety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   National Institute for Metalworking Skills (NIMS) exam for Measurement, Materials, and Safety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67126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09410" y="1456943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1" y="749685"/>
            <a:ext cx="5999824" cy="416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Workforce Scene: What Young Workers Want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24000" y="1022483"/>
            <a:ext cx="6228425" cy="314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16D8E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177" y="1652724"/>
            <a:ext cx="4930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Investment by employer – training, opportunity to build skills - technical and soft skills</a:t>
            </a:r>
          </a:p>
          <a:p>
            <a:pPr marL="214313" indent="-214313" defTabSz="342900">
              <a:buFont typeface="Wingdings" charset="2"/>
              <a:buChar char="§"/>
              <a:defRPr/>
            </a:pPr>
            <a:r>
              <a:rPr lang="en-US" sz="1650" dirty="0">
                <a:solidFill>
                  <a:prstClr val="black"/>
                </a:solidFill>
              </a:rPr>
              <a:t>Employer engagement – communication, feedback, included in decision making, transparency</a:t>
            </a:r>
          </a:p>
          <a:p>
            <a:pPr marL="214313" indent="-214313" defTabSz="342900">
              <a:buFont typeface="Wingdings" charset="2"/>
              <a:buChar char="§"/>
              <a:defRPr/>
            </a:pPr>
            <a:r>
              <a:rPr lang="en-US" sz="1650" dirty="0">
                <a:solidFill>
                  <a:prstClr val="black"/>
                </a:solidFill>
              </a:rPr>
              <a:t>Flexibility in work schedule</a:t>
            </a: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that has meaning (social impact, volunteerism)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BCCC hosting free employer breakfast – November 15</a:t>
            </a:r>
          </a:p>
        </p:txBody>
      </p:sp>
    </p:spTree>
    <p:extLst>
      <p:ext uri="{BB962C8B-B14F-4D97-AF65-F5344CB8AC3E}">
        <p14:creationId xmlns:p14="http://schemas.microsoft.com/office/powerpoint/2010/main" val="406072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90800" y="927244"/>
            <a:ext cx="5489455" cy="627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Overcoming Workforce Challenges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20969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Questions?</a:t>
            </a:r>
            <a:endParaRPr lang="en-US" b="1" dirty="0"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cs typeface="Calibri"/>
            </a:endParaRPr>
          </a:p>
        </p:txBody>
      </p:sp>
      <p:pic>
        <p:nvPicPr>
          <p:cNvPr id="1026" name="Picture 2" descr="Image result for obsta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41" y="2110984"/>
            <a:ext cx="3962400" cy="2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9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6266" y="606426"/>
            <a:ext cx="5246158" cy="8226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8982" y="2312809"/>
            <a:ext cx="598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Thank you</a:t>
            </a:r>
            <a:r>
              <a:rPr lang="en-US" sz="5400" b="1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0"/>
            <a:ext cx="6858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143000" y="335409"/>
            <a:ext cx="6858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752600" y="37336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Susan Herring			Stephanie Wenger</a:t>
            </a:r>
          </a:p>
          <a:p>
            <a:r>
              <a:rPr lang="en-US" dirty="0"/>
              <a:t>susan.herring@bucks.edu		stephanie.wenger@bucks.edu</a:t>
            </a:r>
          </a:p>
          <a:p>
            <a:r>
              <a:rPr lang="en-US" dirty="0"/>
              <a:t>215-968-8364			215-968-8478</a:t>
            </a:r>
          </a:p>
        </p:txBody>
      </p:sp>
    </p:spTree>
    <p:extLst>
      <p:ext uri="{BB962C8B-B14F-4D97-AF65-F5344CB8AC3E}">
        <p14:creationId xmlns:p14="http://schemas.microsoft.com/office/powerpoint/2010/main" val="231556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47939F-A597-4476-BF7A-A7739F3573E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5552653"/>
              </p:ext>
            </p:extLst>
          </p:nvPr>
        </p:nvGraphicFramePr>
        <p:xfrm>
          <a:off x="467649" y="417512"/>
          <a:ext cx="800100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1FF565C-ED94-4CB6-BB7D-8A55CE2CB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149" y="998449"/>
            <a:ext cx="1197664" cy="1197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DA435-524F-47C2-B3D1-D55FA2065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736" y="967507"/>
            <a:ext cx="1197664" cy="1197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948EC-FAEC-419F-96DF-804A83C54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860" y="3409950"/>
            <a:ext cx="1197664" cy="1197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3AF6FB-594D-495A-BC69-A9C54E08F949}"/>
              </a:ext>
            </a:extLst>
          </p:cNvPr>
          <p:cNvSpPr txBox="1"/>
          <p:nvPr/>
        </p:nvSpPr>
        <p:spPr>
          <a:xfrm>
            <a:off x="5203149" y="1421204"/>
            <a:ext cx="986325" cy="28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WEDNetPA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CB1DD-2391-49AF-B451-1881A43EA047}"/>
              </a:ext>
            </a:extLst>
          </p:cNvPr>
          <p:cNvSpPr txBox="1"/>
          <p:nvPr/>
        </p:nvSpPr>
        <p:spPr>
          <a:xfrm>
            <a:off x="4709987" y="3817089"/>
            <a:ext cx="9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3AEE4-FF04-4C12-90B9-E595D16EE47D}"/>
              </a:ext>
            </a:extLst>
          </p:cNvPr>
          <p:cNvSpPr txBox="1"/>
          <p:nvPr/>
        </p:nvSpPr>
        <p:spPr>
          <a:xfrm>
            <a:off x="2596013" y="1427839"/>
            <a:ext cx="123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In-School Youth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B4594-299A-4BB9-8356-103E84FE3B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3" y="46423"/>
            <a:ext cx="1453896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573431" y="850225"/>
            <a:ext cx="5246159" cy="4272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cs typeface="Calibri"/>
              </a:rPr>
              <a:t>Customized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4404" y="1632065"/>
            <a:ext cx="4953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§"/>
            </a:pPr>
            <a:r>
              <a:rPr lang="en-US" sz="1650" dirty="0"/>
              <a:t>Broad range of topics, including: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Leadership &amp; Front-line Supervision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Soft Skills</a:t>
            </a:r>
            <a:br>
              <a:rPr lang="en-US" sz="1650" dirty="0"/>
            </a:br>
            <a:r>
              <a:rPr lang="en-US" sz="1650" dirty="0"/>
              <a:t>- Lean Six Sigma/Continuous Improvement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ISO Auditor Training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Computer applications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Industrial safety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Basic Electricity</a:t>
            </a:r>
          </a:p>
          <a:p>
            <a:pPr lvl="1">
              <a:buClr>
                <a:schemeClr val="bg1"/>
              </a:buClr>
            </a:pPr>
            <a:r>
              <a:rPr lang="en-US" sz="1650" dirty="0"/>
              <a:t>- Blueprint, GD&amp;T, Schematics Reading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50" dirty="0" err="1"/>
              <a:t>WEDnet</a:t>
            </a:r>
            <a:r>
              <a:rPr lang="en-US" sz="1650" dirty="0"/>
              <a:t>/incumbent worker training grant funds</a:t>
            </a:r>
            <a:endParaRPr lang="en-US" sz="165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6266" y="1504950"/>
            <a:ext cx="440679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83544" y="401416"/>
            <a:ext cx="176045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143000" y="0"/>
            <a:ext cx="6858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143000" y="335409"/>
            <a:ext cx="6858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7460528" y="528093"/>
            <a:ext cx="1399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A few of our clients…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390" y="1076884"/>
            <a:ext cx="1626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ACD433"/>
              </a:buClr>
              <a:buSzPct val="80000"/>
            </a:pP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Fred Beans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Lower Bucks Hospital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Specialty Ring Products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Eastern Manufacturing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Ryerson, Inc.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Christian Heating &amp; Air   Siemens </a:t>
            </a:r>
            <a:r>
              <a:rPr lang="en-US" sz="1200" dirty="0" err="1">
                <a:solidFill>
                  <a:prstClr val="white"/>
                </a:solidFill>
                <a:ea typeface="+mj-ea"/>
                <a:cs typeface="+mj-cs"/>
              </a:rPr>
              <a:t>Gamesa</a:t>
            </a: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 Wind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Penn Community Bank   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 err="1">
                <a:solidFill>
                  <a:prstClr val="white"/>
                </a:solidFill>
                <a:ea typeface="+mj-ea"/>
                <a:cs typeface="+mj-cs"/>
              </a:rPr>
              <a:t>Gelest</a:t>
            </a: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, Inc.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Bucks County Water &amp; Sewer Authority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Brad’s Raw  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PDC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Penn Stainless 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The </a:t>
            </a:r>
            <a:r>
              <a:rPr lang="en-US" sz="1200" dirty="0" err="1">
                <a:solidFill>
                  <a:prstClr val="white"/>
                </a:solidFill>
                <a:ea typeface="+mj-ea"/>
                <a:cs typeface="+mj-cs"/>
              </a:rPr>
              <a:t>Rodon</a:t>
            </a: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 Group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Secant Medical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Fraser Optics   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 err="1">
                <a:solidFill>
                  <a:prstClr val="white"/>
                </a:solidFill>
                <a:ea typeface="+mj-ea"/>
                <a:cs typeface="+mj-cs"/>
              </a:rPr>
              <a:t>SofterWare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Schiller Grounds Care   </a:t>
            </a:r>
            <a:r>
              <a:rPr lang="en-US" sz="1200" dirty="0" err="1">
                <a:solidFill>
                  <a:prstClr val="white"/>
                </a:solidFill>
                <a:ea typeface="+mj-ea"/>
                <a:cs typeface="+mj-cs"/>
              </a:rPr>
              <a:t>Lentzcaping</a:t>
            </a:r>
            <a:b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200" dirty="0">
                <a:solidFill>
                  <a:prstClr val="white"/>
                </a:solidFill>
                <a:ea typeface="+mj-ea"/>
                <a:cs typeface="+mj-cs"/>
              </a:rPr>
              <a:t>Kinder Morgan</a:t>
            </a:r>
          </a:p>
        </p:txBody>
      </p:sp>
      <p:pic>
        <p:nvPicPr>
          <p:cNvPr id="10" name="Picture 9" descr="Image result for wednetp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13" y="4385391"/>
            <a:ext cx="1856041" cy="66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01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0" y="909431"/>
            <a:ext cx="5943600" cy="4272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Calibri"/>
              </a:rPr>
              <a:t>Industrial Skills Pre-Apprenticeship Training Programs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362200" y="1336642"/>
            <a:ext cx="5791200" cy="1590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43000" y="0"/>
            <a:ext cx="6858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143000" y="335409"/>
            <a:ext cx="6858000" cy="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2176"/>
            <a:ext cx="2232248" cy="148816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/>
          <a:stretch/>
        </p:blipFill>
        <p:spPr>
          <a:xfrm>
            <a:off x="2286000" y="3401134"/>
            <a:ext cx="2232248" cy="15121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7252"/>
            <a:ext cx="2514600" cy="31931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78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6266" y="606426"/>
            <a:ext cx="5246158" cy="869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09410" y="1456943"/>
            <a:ext cx="400079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BucksShield2012CWhite.png"/>
          <p:cNvPicPr>
            <a:picLocks noChangeAspect="1"/>
          </p:cNvPicPr>
          <p:nvPr/>
        </p:nvPicPr>
        <p:blipFill>
          <a:blip r:embed="rId4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18" y="557609"/>
            <a:ext cx="935741" cy="899334"/>
          </a:xfrm>
          <a:prstGeom prst="rect">
            <a:avLst/>
          </a:prstGeom>
          <a:effectLst/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96211"/>
            <a:ext cx="3505200" cy="33377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Employer Driven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Entry-level Manufacturing</a:t>
            </a:r>
            <a:br>
              <a:rPr lang="en-US" sz="1800" dirty="0"/>
            </a:br>
            <a:r>
              <a:rPr lang="en-US" sz="1800" dirty="0"/>
              <a:t>Jobs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200+ Trained throughout Bucks County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90% + Placement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Avg starting rate: $15 to $17/</a:t>
            </a:r>
            <a:r>
              <a:rPr lang="en-US" sz="1800" dirty="0" err="1"/>
              <a:t>hr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Training recently recognized as a pre-apprenticeship training Program by the PA Dept. of Labor</a:t>
            </a:r>
            <a:br>
              <a:rPr lang="en-US" sz="1800" dirty="0"/>
            </a:br>
            <a:r>
              <a:rPr lang="en-US" sz="1800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35" y="408031"/>
            <a:ext cx="3456320" cy="2339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60" y="2642343"/>
            <a:ext cx="3455994" cy="248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91576" y="593774"/>
            <a:ext cx="5009224" cy="7429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Metalwork Pre-Apprenticeship</a:t>
            </a:r>
            <a:br>
              <a:rPr lang="en-US" sz="2400" b="1" dirty="0"/>
            </a:br>
            <a:r>
              <a:rPr lang="en-US" sz="2400" b="1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248462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61950"/>
            <a:ext cx="5246158" cy="869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/>
            <a:r>
              <a:rPr lang="en-US" sz="2800" b="1" dirty="0"/>
              <a:t>Industrial Maintenance </a:t>
            </a:r>
          </a:p>
          <a:p>
            <a:pPr lvl="0" algn="l" defTabSz="342900"/>
            <a:r>
              <a:rPr lang="en-US" sz="2800" b="1" dirty="0"/>
              <a:t>Pre-Apprenticeship Training Program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447" y="1281934"/>
            <a:ext cx="4498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Entry-level Electro-Mechanical</a:t>
            </a:r>
            <a:br>
              <a:rPr lang="en-US" dirty="0"/>
            </a:br>
            <a:r>
              <a:rPr lang="en-US" dirty="0"/>
              <a:t>Technician Jobs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80+ Trained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93% Placement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Avg starting rate: $17 to 20/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12467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19" y="431214"/>
            <a:ext cx="1516226" cy="46667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73" y="2495578"/>
            <a:ext cx="2241966" cy="26023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4" y="2935756"/>
            <a:ext cx="2815591" cy="21528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8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1409410" y="1456943"/>
            <a:ext cx="6210590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0" y="606426"/>
            <a:ext cx="5847424" cy="416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/>
            <a:r>
              <a:rPr lang="en-US" sz="2700" b="1" dirty="0">
                <a:latin typeface="Calibri"/>
              </a:rPr>
              <a:t>Program Details</a:t>
            </a:r>
            <a:endParaRPr lang="en-US" sz="2475" b="1" dirty="0"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47800" y="1022483"/>
            <a:ext cx="6304625" cy="314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None/>
            </a:pPr>
            <a:r>
              <a:rPr lang="en-US" sz="1500" i="1" dirty="0">
                <a:solidFill>
                  <a:srgbClr val="16D8E3"/>
                </a:solidFill>
                <a:latin typeface="Calibri"/>
                <a:cs typeface="Calibri"/>
              </a:rPr>
              <a:t>Metalwork &amp; Industrial </a:t>
            </a:r>
            <a:r>
              <a:rPr lang="en-US" sz="1500" i="1" dirty="0">
                <a:solidFill>
                  <a:srgbClr val="16D8E3"/>
                </a:solidFill>
                <a:cs typeface="Calibri"/>
              </a:rPr>
              <a:t>Maintenance Pre-Apprenticeship </a:t>
            </a:r>
            <a:r>
              <a:rPr lang="en-US" sz="1500" i="1" dirty="0">
                <a:solidFill>
                  <a:srgbClr val="16D8E3"/>
                </a:solidFill>
                <a:latin typeface="Calibri"/>
                <a:cs typeface="Calibri"/>
              </a:rPr>
              <a:t>Training Programs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1157" y="1428750"/>
            <a:ext cx="2483243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solidFill>
                  <a:prstClr val="white"/>
                </a:solidFill>
                <a:latin typeface="Calibri"/>
              </a:rPr>
              <a:t>12 weeks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00" dirty="0">
                <a:latin typeface="Calibri"/>
              </a:rPr>
              <a:t>8:30 am – 3:00 pm, Monday – Thursday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00" dirty="0">
                <a:latin typeface="Calibri"/>
              </a:rPr>
              <a:t>UB MW: noon – 6:30pm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00" dirty="0">
                <a:latin typeface="Calibri"/>
              </a:rPr>
              <a:t>Friday morning industry tours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00" dirty="0" err="1">
                <a:latin typeface="Calibri"/>
              </a:rPr>
              <a:t>PASmart</a:t>
            </a:r>
            <a:r>
              <a:rPr lang="en-US" sz="1600" dirty="0">
                <a:latin typeface="Calibri"/>
              </a:rPr>
              <a:t> – </a:t>
            </a:r>
            <a:r>
              <a:rPr lang="en-US" sz="1600" i="1" dirty="0">
                <a:latin typeface="Calibri"/>
              </a:rPr>
              <a:t>NEW </a:t>
            </a:r>
            <a:r>
              <a:rPr lang="en-US" sz="1600" dirty="0">
                <a:latin typeface="Calibri"/>
              </a:rPr>
              <a:t>Cohort starting February, 2020 for high school students!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1052" y="3846552"/>
            <a:ext cx="531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dirty="0">
                <a:latin typeface="Calibri"/>
              </a:rPr>
              <a:t>WANTED: Dedicated, committed to attendance, willing to learn and participate actively in the classroom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5803" y="1652724"/>
            <a:ext cx="2326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charset="2"/>
              <a:buChar char="§"/>
            </a:pPr>
            <a:r>
              <a:rPr lang="en-US" sz="1600" dirty="0">
                <a:latin typeface="Calibri"/>
              </a:rPr>
              <a:t>Dedicated career coach/job developer &amp; one-on-one recruiter services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00" dirty="0">
                <a:latin typeface="Calibri"/>
              </a:rPr>
              <a:t>Training locations: AMTC, Bristol,  BCPSTC, Doylestown &amp; NEW UBC Perkasie</a:t>
            </a:r>
          </a:p>
        </p:txBody>
      </p:sp>
    </p:spTree>
    <p:extLst>
      <p:ext uri="{BB962C8B-B14F-4D97-AF65-F5344CB8AC3E}">
        <p14:creationId xmlns:p14="http://schemas.microsoft.com/office/powerpoint/2010/main" val="54938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09410" y="1456943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2600" y="606426"/>
            <a:ext cx="5999824" cy="416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Program Details, cont.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676400" y="1022483"/>
            <a:ext cx="6076025" cy="314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16D8E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Metalwork &amp; Industrial Maintenance Pre-Apprenticeship Training Programs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1177" y="1652723"/>
            <a:ext cx="4589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Competitive screening process:  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Interviews with College Staff and Employers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Aptitude Assessment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Drug testing (pass/fail)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Criminal Background Checks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Entry Requirements: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HS Diploma/GED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Reliable transportation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Lift 50 lbs.</a:t>
            </a:r>
          </a:p>
          <a:p>
            <a:pPr marL="214313" lvl="0" indent="-214313" defTabSz="342900">
              <a:buFont typeface="Wingdings" charset="2"/>
              <a:buChar char="§"/>
            </a:pPr>
            <a:r>
              <a:rPr lang="en-US" sz="1650" dirty="0">
                <a:solidFill>
                  <a:prstClr val="black"/>
                </a:solidFill>
              </a:rPr>
              <a:t>Funding eligibility: dependent on source</a:t>
            </a:r>
            <a:br>
              <a:rPr lang="en-US" sz="1650" dirty="0">
                <a:solidFill>
                  <a:prstClr val="black"/>
                </a:solidFill>
              </a:rPr>
            </a:br>
            <a:r>
              <a:rPr lang="en-US" sz="1650" dirty="0">
                <a:solidFill>
                  <a:prstClr val="black"/>
                </a:solidFill>
              </a:rPr>
              <a:t>(unemployed/underemployed)</a:t>
            </a:r>
          </a:p>
          <a:p>
            <a:pPr marL="342900" lvl="1" defTabSz="342900"/>
            <a:endParaRPr lang="en-US" sz="165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5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09410" y="1456943"/>
            <a:ext cx="5875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363316"/>
            <a:ext cx="1167976" cy="476113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9050"/>
            <a:ext cx="9144000" cy="335409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6359"/>
            <a:ext cx="9144000" cy="64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0" y="606426"/>
            <a:ext cx="5999824" cy="416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/>
            <a:r>
              <a:rPr lang="en-US" sz="2700" b="1" dirty="0">
                <a:latin typeface="Calibri"/>
              </a:rPr>
              <a:t>Training Descriptions and Approach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24000" y="1022483"/>
            <a:ext cx="6228425" cy="314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None/>
            </a:pPr>
            <a:r>
              <a:rPr lang="en-US" sz="1500" i="1" dirty="0">
                <a:solidFill>
                  <a:srgbClr val="16D8E3"/>
                </a:solidFill>
                <a:latin typeface="Calibri"/>
                <a:cs typeface="Calibri"/>
              </a:rPr>
              <a:t>Metalwork &amp; Industrial Maintenance Pre-Apprenticeship Training Programs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1177" y="1652723"/>
            <a:ext cx="458944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Intro to Manufacturing &amp; Safety, Shop Math &amp; Measurement, Blueprint Reading, Employability Skills, Financial Literacy, Resume and Interviewing 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Metalwork: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Hand tools, AutoCAD, Welding, Machining </a:t>
            </a:r>
          </a:p>
          <a:p>
            <a:pPr marL="214313" indent="-214313" defTabSz="342900">
              <a:buFont typeface="Wingdings" charset="2"/>
              <a:buChar char="§"/>
            </a:pPr>
            <a:r>
              <a:rPr lang="en-US" sz="1650" dirty="0">
                <a:latin typeface="Calibri"/>
              </a:rPr>
              <a:t>Industrial Maintenance:</a:t>
            </a:r>
          </a:p>
          <a:p>
            <a:pPr marL="342900" lvl="1" defTabSz="342900"/>
            <a:r>
              <a:rPr lang="en-US" sz="1650" dirty="0">
                <a:latin typeface="Calibri"/>
              </a:rPr>
              <a:t>- Basic Electricity/Electrical Fab, Electric Relays, PLCs, Mechanical Fabrication</a:t>
            </a:r>
          </a:p>
        </p:txBody>
      </p:sp>
    </p:spTree>
    <p:extLst>
      <p:ext uri="{BB962C8B-B14F-4D97-AF65-F5344CB8AC3E}">
        <p14:creationId xmlns:p14="http://schemas.microsoft.com/office/powerpoint/2010/main" val="285978012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Prim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9E7614265E14E963AA2254B62D282" ma:contentTypeVersion="1" ma:contentTypeDescription="Create a new document." ma:contentTypeScope="" ma:versionID="21a0cae3eb679898a70fb59e1d29107a">
  <xsd:schema xmlns:xsd="http://www.w3.org/2001/XMLSchema" xmlns:xs="http://www.w3.org/2001/XMLSchema" xmlns:p="http://schemas.microsoft.com/office/2006/metadata/properties" xmlns:ns2="6b26fde6-0f1c-40d6-b6d0-11a45d99aa05" targetNamespace="http://schemas.microsoft.com/office/2006/metadata/properties" ma:root="true" ma:fieldsID="bb5926a9e905ed17876b224361109d71" ns2:_="">
    <xsd:import namespace="6b26fde6-0f1c-40d6-b6d0-11a45d99aa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fde6-0f1c-40d6-b6d0-11a45d99aa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26fde6-0f1c-40d6-b6d0-11a45d99aa05">UVSFT6JKXQHJ-560-1326</_dlc_DocId>
    <_dlc_DocIdUrl xmlns="6b26fde6-0f1c-40d6-b6d0-11a45d99aa05">
      <Url>https://portal.bucks.edu/teams/pres_staff/_layouts/DocIdRedir.aspx?ID=UVSFT6JKXQHJ-560-1326</Url>
      <Description>UVSFT6JKXQHJ-560-1326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49E780-B101-4022-8A4A-700C6FD84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6fde6-0f1c-40d6-b6d0-11a45d99a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EEE60C-B4CA-45A7-856F-9E52E80A0A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43F208-9A25-4A49-B882-F4CEA2977CD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6b26fde6-0f1c-40d6-b6d0-11a45d99aa05"/>
  </ds:schemaRefs>
</ds:datastoreItem>
</file>

<file path=customXml/itemProps4.xml><?xml version="1.0" encoding="utf-8"?>
<ds:datastoreItem xmlns:ds="http://schemas.openxmlformats.org/officeDocument/2006/customXml" ds:itemID="{ECBD52F1-EF79-44DC-8DE3-5A87C55BAA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Bucks Template with white background (1)</Template>
  <TotalTime>2270</TotalTime>
  <Words>651</Words>
  <Application>Microsoft Office PowerPoint</Application>
  <PresentationFormat>On-screen Show (16:9)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PowerPointTemplatePrimary</vt:lpstr>
      <vt:lpstr>PowerPointTemplate</vt:lpstr>
      <vt:lpstr>Building the Manufacturing Workforce Pipeline</vt:lpstr>
      <vt:lpstr>PowerPoint Presentation</vt:lpstr>
      <vt:lpstr>PowerPoint Presentation</vt:lpstr>
      <vt:lpstr>PowerPoint Presentation</vt:lpstr>
      <vt:lpstr>Metalwork Pre-Apprenticeship Training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Bucks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Fedorko</dc:creator>
  <cp:lastModifiedBy>Debra Glenn</cp:lastModifiedBy>
  <cp:revision>138</cp:revision>
  <cp:lastPrinted>2018-02-12T18:27:52Z</cp:lastPrinted>
  <dcterms:created xsi:type="dcterms:W3CDTF">2015-08-18T12:22:04Z</dcterms:created>
  <dcterms:modified xsi:type="dcterms:W3CDTF">2019-11-07T21:36:05Z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0x010100BC69E7614265E14E963AA2254B62D282</vt:lpwstr>
  </property>
  <property fmtid="{D5CDD505-2E9C-101B-9397-08002B2CF9AE}" pid="3" name="_dlc_DocIdItemGuid">
    <vt:lpwstr>595fbc09-a62b-4db2-8e75-fe98b934d4ce</vt:lpwstr>
  </property>
</Properties>
</file>